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2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98A9"/>
        </a:fontRef>
        <a:srgbClr val="0098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6350" cap="flat">
              <a:solidFill>
                <a:schemeClr val="accent3"/>
              </a:solidFill>
              <a:prstDash val="solid"/>
              <a:miter lim="800000"/>
            </a:ln>
          </a:left>
          <a:right>
            <a:ln w="6350" cap="flat">
              <a:solidFill>
                <a:schemeClr val="accent3"/>
              </a:solidFill>
              <a:prstDash val="solid"/>
              <a:miter lim="8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chemeClr val="accent3"/>
              </a:solidFill>
              <a:prstDash val="solid"/>
              <a:round/>
            </a:ln>
          </a:top>
          <a:bottom>
            <a:ln w="6350" cap="flat">
              <a:solidFill>
                <a:schemeClr val="accent3"/>
              </a:solidFill>
              <a:prstDash val="solid"/>
              <a:miter lim="8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" cap="flat">
              <a:solidFill>
                <a:schemeClr val="accent3"/>
              </a:solidFill>
              <a:prstDash val="solid"/>
              <a:miter lim="800000"/>
            </a:ln>
          </a:top>
          <a:bottom>
            <a:ln w="6350" cap="flat">
              <a:solidFill>
                <a:schemeClr val="accent3"/>
              </a:solidFill>
              <a:prstDash val="solid"/>
              <a:miter lim="8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7B018BB-80A7-4F77-B60F-C8B233D01FF8}" styleName="">
    <a:tblBg/>
    <a:wholeTb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5"/>
    <p:restoredTop sz="94658"/>
  </p:normalViewPr>
  <p:slideViewPr>
    <p:cSldViewPr showGuides="1">
      <p:cViewPr varScale="1">
        <p:scale>
          <a:sx n="103" d="100"/>
          <a:sy n="103" d="100"/>
        </p:scale>
        <p:origin x="739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8" name="Shape 2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897312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1pPr>
    <a:lvl2pPr indent="2286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2pPr>
    <a:lvl3pPr indent="4572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3pPr>
    <a:lvl4pPr indent="6858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4pPr>
    <a:lvl5pPr indent="9144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143000" y="841771"/>
            <a:ext cx="6858000" cy="1790701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143000" y="2701525"/>
            <a:ext cx="6858000" cy="1241825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800"/>
            </a:lvl1pPr>
            <a:lvl2pPr marL="0" indent="0" algn="ctr">
              <a:buSzTx/>
              <a:buFontTx/>
              <a:buNone/>
              <a:defRPr sz="1800"/>
            </a:lvl2pPr>
            <a:lvl3pPr marL="0" indent="0" algn="ctr">
              <a:buSzTx/>
              <a:buFontTx/>
              <a:buNone/>
              <a:defRPr sz="1800"/>
            </a:lvl3pPr>
            <a:lvl4pPr marL="0" indent="0" algn="ctr">
              <a:buSzTx/>
              <a:buFontTx/>
              <a:buNone/>
              <a:defRPr sz="1800"/>
            </a:lvl4pPr>
            <a:lvl5pPr marL="0" indent="0" algn="ctr">
              <a:buSzTx/>
              <a:buFontTx/>
              <a:buNone/>
              <a:defRPr sz="1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>
            <a:spLocks noGrp="1"/>
          </p:cNvSpPr>
          <p:nvPr>
            <p:ph type="title"/>
          </p:nvPr>
        </p:nvSpPr>
        <p:spPr>
          <a:xfrm>
            <a:off x="6543675" y="273842"/>
            <a:ext cx="1971675" cy="4358884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Body Level One…"/>
          <p:cNvSpPr txBox="1">
            <a:spLocks noGrp="1"/>
          </p:cNvSpPr>
          <p:nvPr>
            <p:ph type="body" idx="1"/>
          </p:nvPr>
        </p:nvSpPr>
        <p:spPr>
          <a:xfrm>
            <a:off x="628650" y="273842"/>
            <a:ext cx="5800725" cy="4358884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itle Text"/>
          <p:cNvSpPr txBox="1">
            <a:spLocks noGrp="1"/>
          </p:cNvSpPr>
          <p:nvPr>
            <p:ph type="title"/>
          </p:nvPr>
        </p:nvSpPr>
        <p:spPr>
          <a:xfrm>
            <a:off x="1143000" y="841771"/>
            <a:ext cx="6858000" cy="1790701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t>Title Text</a:t>
            </a:r>
          </a:p>
        </p:txBody>
      </p:sp>
      <p:sp>
        <p:nvSpPr>
          <p:cNvPr id="11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143000" y="2701525"/>
            <a:ext cx="6858000" cy="1241825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800"/>
            </a:lvl1pPr>
            <a:lvl2pPr marL="0" indent="0" algn="ctr">
              <a:buSzTx/>
              <a:buFontTx/>
              <a:buNone/>
              <a:defRPr sz="1800"/>
            </a:lvl2pPr>
            <a:lvl3pPr marL="0" indent="0" algn="ctr">
              <a:buSzTx/>
              <a:buFontTx/>
              <a:buNone/>
              <a:defRPr sz="1800"/>
            </a:lvl3pPr>
            <a:lvl4pPr marL="0" indent="0" algn="ctr">
              <a:buSzTx/>
              <a:buFontTx/>
              <a:buNone/>
              <a:defRPr sz="1800"/>
            </a:lvl4pPr>
            <a:lvl5pPr marL="0" indent="0" algn="ctr">
              <a:buSzTx/>
              <a:buFontTx/>
              <a:buNone/>
              <a:defRPr sz="1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positiva titolo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itle Text"/>
          <p:cNvSpPr txBox="1">
            <a:spLocks noGrp="1"/>
          </p:cNvSpPr>
          <p:nvPr>
            <p:ph type="title"/>
          </p:nvPr>
        </p:nvSpPr>
        <p:spPr>
          <a:xfrm>
            <a:off x="1143000" y="841771"/>
            <a:ext cx="6858000" cy="1790701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t>Title Text</a:t>
            </a:r>
          </a:p>
        </p:txBody>
      </p:sp>
      <p:sp>
        <p:nvSpPr>
          <p:cNvPr id="12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143000" y="2701525"/>
            <a:ext cx="6858000" cy="1241825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800"/>
            </a:lvl1pPr>
            <a:lvl2pPr marL="0" indent="0" algn="ctr">
              <a:buSzTx/>
              <a:buFontTx/>
              <a:buNone/>
              <a:defRPr sz="1800"/>
            </a:lvl2pPr>
            <a:lvl3pPr marL="0" indent="0" algn="ctr">
              <a:buSzTx/>
              <a:buFontTx/>
              <a:buNone/>
              <a:defRPr sz="1800"/>
            </a:lvl3pPr>
            <a:lvl4pPr marL="0" indent="0" algn="ctr">
              <a:buSzTx/>
              <a:buFontTx/>
              <a:buNone/>
              <a:defRPr sz="1800"/>
            </a:lvl4pPr>
            <a:lvl5pPr marL="0" indent="0" algn="ctr">
              <a:buSzTx/>
              <a:buFontTx/>
              <a:buNone/>
              <a:defRPr sz="1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9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itle Text"/>
          <p:cNvSpPr txBox="1">
            <a:spLocks noGrp="1"/>
          </p:cNvSpPr>
          <p:nvPr>
            <p:ph type="title"/>
          </p:nvPr>
        </p:nvSpPr>
        <p:spPr>
          <a:xfrm>
            <a:off x="623887" y="1282303"/>
            <a:ext cx="7886701" cy="213955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t>Title Text</a:t>
            </a:r>
          </a:p>
        </p:txBody>
      </p:sp>
      <p:sp>
        <p:nvSpPr>
          <p:cNvPr id="13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23887" y="3442098"/>
            <a:ext cx="7886701" cy="1125144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1pPr>
            <a:lvl2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2pPr>
            <a:lvl3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3pPr>
            <a:lvl4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4pPr>
            <a:lvl5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4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itle Text"/>
          <p:cNvSpPr txBox="1">
            <a:spLocks noGrp="1"/>
          </p:cNvSpPr>
          <p:nvPr>
            <p:ph type="title"/>
          </p:nvPr>
        </p:nvSpPr>
        <p:spPr>
          <a:xfrm>
            <a:off x="629841" y="273842"/>
            <a:ext cx="7886701" cy="99417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5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29841" y="1260871"/>
            <a:ext cx="3868343" cy="617937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  <a:lvl2pPr marL="0" indent="0">
              <a:buSzTx/>
              <a:buFontTx/>
              <a:buNone/>
              <a:defRPr sz="1800" b="1"/>
            </a:lvl2pPr>
            <a:lvl3pPr marL="0" indent="0">
              <a:buSzTx/>
              <a:buFontTx/>
              <a:buNone/>
              <a:defRPr sz="1800" b="1"/>
            </a:lvl3pPr>
            <a:lvl4pPr marL="0" indent="0">
              <a:buSzTx/>
              <a:buFontTx/>
              <a:buNone/>
              <a:defRPr sz="1800" b="1"/>
            </a:lvl4pPr>
            <a:lvl5pPr marL="0" indent="0">
              <a:buSzTx/>
              <a:buFontTx/>
              <a:buNone/>
              <a:defRPr sz="18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7" name="Segnaposto testo 4"/>
          <p:cNvSpPr>
            <a:spLocks noGrp="1"/>
          </p:cNvSpPr>
          <p:nvPr>
            <p:ph type="body" sz="quarter" idx="13"/>
          </p:nvPr>
        </p:nvSpPr>
        <p:spPr>
          <a:xfrm>
            <a:off x="4629148" y="1260871"/>
            <a:ext cx="3887395" cy="617937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1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6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itle Text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Title Text</a:t>
            </a:r>
          </a:p>
        </p:txBody>
      </p:sp>
      <p:sp>
        <p:nvSpPr>
          <p:cNvPr id="18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887391" y="740568"/>
            <a:ext cx="4629152" cy="36552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538842" indent="-195942">
              <a:defRPr sz="2400"/>
            </a:lvl2pPr>
            <a:lvl3pPr marL="914400" indent="-228600">
              <a:defRPr sz="2400"/>
            </a:lvl3pPr>
            <a:lvl4pPr marL="1303019" indent="-274319">
              <a:defRPr sz="2400"/>
            </a:lvl4pPr>
            <a:lvl5pPr marL="1645920" indent="-274319"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2" name="Segnaposto testo 3"/>
          <p:cNvSpPr>
            <a:spLocks noGrp="1"/>
          </p:cNvSpPr>
          <p:nvPr>
            <p:ph type="body" sz="quarter" idx="13"/>
          </p:nvPr>
        </p:nvSpPr>
        <p:spPr>
          <a:xfrm>
            <a:off x="629838" y="1543050"/>
            <a:ext cx="2949183" cy="2858692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623887" y="1282303"/>
            <a:ext cx="7886701" cy="213955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23887" y="3442098"/>
            <a:ext cx="7886701" cy="1125144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1pPr>
            <a:lvl2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2pPr>
            <a:lvl3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3pPr>
            <a:lvl4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4pPr>
            <a:lvl5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Title Text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Title Text</a:t>
            </a:r>
          </a:p>
        </p:txBody>
      </p:sp>
      <p:sp>
        <p:nvSpPr>
          <p:cNvPr id="191" name="Segnaposto immagine 2"/>
          <p:cNvSpPr>
            <a:spLocks noGrp="1"/>
          </p:cNvSpPr>
          <p:nvPr>
            <p:ph type="pic" sz="half" idx="13"/>
          </p:nvPr>
        </p:nvSpPr>
        <p:spPr>
          <a:xfrm>
            <a:off x="3887391" y="740568"/>
            <a:ext cx="4629152" cy="365522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9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29841" y="1543050"/>
            <a:ext cx="2949178" cy="285869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  <a:lvl2pPr marL="0" indent="0">
              <a:buSzTx/>
              <a:buFontTx/>
              <a:buNone/>
              <a:defRPr sz="1200"/>
            </a:lvl2pPr>
            <a:lvl3pPr marL="0" indent="0">
              <a:buSzTx/>
              <a:buFontTx/>
              <a:buNone/>
              <a:defRPr sz="1200"/>
            </a:lvl3pPr>
            <a:lvl4pPr marL="0" indent="0">
              <a:buSzTx/>
              <a:buFontTx/>
              <a:buNone/>
              <a:defRPr sz="1200"/>
            </a:lvl4pPr>
            <a:lvl5pPr marL="0" indent="0">
              <a:buSzTx/>
              <a:buFontTx/>
              <a:buNone/>
              <a:defRPr sz="1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0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Title Text"/>
          <p:cNvSpPr txBox="1">
            <a:spLocks noGrp="1"/>
          </p:cNvSpPr>
          <p:nvPr>
            <p:ph type="title"/>
          </p:nvPr>
        </p:nvSpPr>
        <p:spPr>
          <a:xfrm>
            <a:off x="6543675" y="273842"/>
            <a:ext cx="1971675" cy="4358884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0" name="Body Level One…"/>
          <p:cNvSpPr txBox="1">
            <a:spLocks noGrp="1"/>
          </p:cNvSpPr>
          <p:nvPr>
            <p:ph type="body" idx="1"/>
          </p:nvPr>
        </p:nvSpPr>
        <p:spPr>
          <a:xfrm>
            <a:off x="628650" y="273842"/>
            <a:ext cx="5800725" cy="4358884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629841" y="273842"/>
            <a:ext cx="7886701" cy="99417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29841" y="1260871"/>
            <a:ext cx="3868343" cy="617937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  <a:lvl2pPr marL="0" indent="0">
              <a:buSzTx/>
              <a:buFontTx/>
              <a:buNone/>
              <a:defRPr sz="1800" b="1"/>
            </a:lvl2pPr>
            <a:lvl3pPr marL="0" indent="0">
              <a:buSzTx/>
              <a:buFontTx/>
              <a:buNone/>
              <a:defRPr sz="1800" b="1"/>
            </a:lvl3pPr>
            <a:lvl4pPr marL="0" indent="0">
              <a:buSzTx/>
              <a:buFontTx/>
              <a:buNone/>
              <a:defRPr sz="1800" b="1"/>
            </a:lvl4pPr>
            <a:lvl5pPr marL="0" indent="0">
              <a:buSzTx/>
              <a:buFontTx/>
              <a:buNone/>
              <a:defRPr sz="18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egnaposto testo 4"/>
          <p:cNvSpPr>
            <a:spLocks noGrp="1"/>
          </p:cNvSpPr>
          <p:nvPr>
            <p:ph type="body" sz="quarter" idx="13"/>
          </p:nvPr>
        </p:nvSpPr>
        <p:spPr>
          <a:xfrm>
            <a:off x="4629148" y="1260871"/>
            <a:ext cx="3887395" cy="617937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887391" y="740568"/>
            <a:ext cx="4629152" cy="36552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538842" indent="-195942">
              <a:defRPr sz="2400"/>
            </a:lvl2pPr>
            <a:lvl3pPr marL="914400" indent="-228600">
              <a:defRPr sz="2400"/>
            </a:lvl3pPr>
            <a:lvl4pPr marL="1303019" indent="-274319">
              <a:defRPr sz="2400"/>
            </a:lvl4pPr>
            <a:lvl5pPr marL="1645920" indent="-274319"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Segnaposto testo 3"/>
          <p:cNvSpPr>
            <a:spLocks noGrp="1"/>
          </p:cNvSpPr>
          <p:nvPr>
            <p:ph type="body" sz="quarter" idx="13"/>
          </p:nvPr>
        </p:nvSpPr>
        <p:spPr>
          <a:xfrm>
            <a:off x="629838" y="1543050"/>
            <a:ext cx="2949183" cy="2858692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Title Text</a:t>
            </a:r>
          </a:p>
        </p:txBody>
      </p:sp>
      <p:sp>
        <p:nvSpPr>
          <p:cNvPr id="83" name="Segnaposto immagine 2"/>
          <p:cNvSpPr>
            <a:spLocks noGrp="1"/>
          </p:cNvSpPr>
          <p:nvPr>
            <p:ph type="pic" sz="half" idx="13"/>
          </p:nvPr>
        </p:nvSpPr>
        <p:spPr>
          <a:xfrm>
            <a:off x="3887391" y="740568"/>
            <a:ext cx="4629152" cy="365522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29841" y="1543050"/>
            <a:ext cx="2949178" cy="285869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  <a:lvl2pPr marL="0" indent="0">
              <a:buSzTx/>
              <a:buFontTx/>
              <a:buNone/>
              <a:defRPr sz="1200"/>
            </a:lvl2pPr>
            <a:lvl3pPr marL="0" indent="0">
              <a:buSzTx/>
              <a:buFontTx/>
              <a:buNone/>
              <a:defRPr sz="1200"/>
            </a:lvl3pPr>
            <a:lvl4pPr marL="0" indent="0">
              <a:buSzTx/>
              <a:buFontTx/>
              <a:buNone/>
              <a:defRPr sz="1200"/>
            </a:lvl4pPr>
            <a:lvl5pPr marL="0" indent="0">
              <a:buSzTx/>
              <a:buFontTx/>
              <a:buNone/>
              <a:defRPr sz="1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628650" y="273842"/>
            <a:ext cx="7886700" cy="9941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15350" y="4703400"/>
            <a:ext cx="386585" cy="40156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  <p:sldLayoutId id="2147483666" r:id="rId17"/>
    <p:sldLayoutId id="2147483667" r:id="rId18"/>
    <p:sldLayoutId id="2147483668" r:id="rId19"/>
    <p:sldLayoutId id="2147483669" r:id="rId20"/>
    <p:sldLayoutId id="2147483670" r:id="rId21"/>
    <p:sldLayoutId id="2147483671" r:id="rId22"/>
  </p:sldLayoutIdLst>
  <p:transition spd="med"/>
  <p:txStyles>
    <p:titleStyle>
      <a:lvl1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71450" marR="0" indent="-17145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542925" marR="0" indent="-200025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925830" marR="0" indent="-24003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3056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1648554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1991454" marR="0" indent="-276954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2334354" marR="0" indent="-276954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2677254" marR="0" indent="-276954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3020154" marR="0" indent="-276954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l" defTabSz="517525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517525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517525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517525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517525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517525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517525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517525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517525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Titolo 1"/>
          <p:cNvSpPr txBox="1">
            <a:spLocks noGrp="1"/>
          </p:cNvSpPr>
          <p:nvPr>
            <p:ph type="title"/>
          </p:nvPr>
        </p:nvSpPr>
        <p:spPr>
          <a:xfrm>
            <a:off x="323528" y="1292922"/>
            <a:ext cx="7886701" cy="994175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sz="5400" b="1"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it-IT" dirty="0"/>
              <a:t>Sessione d’esame</a:t>
            </a:r>
            <a:br>
              <a:rPr lang="it-IT" dirty="0"/>
            </a:br>
            <a:r>
              <a:rPr lang="it-IT" dirty="0"/>
              <a:t> Model display 2026</a:t>
            </a:r>
            <a:endParaRPr dirty="0"/>
          </a:p>
        </p:txBody>
      </p:sp>
      <p:pic>
        <p:nvPicPr>
          <p:cNvPr id="221" name="pasted-image.pdf" descr="pasted-image.pdf"/>
          <p:cNvPicPr>
            <a:picLocks noChangeAspect="1"/>
          </p:cNvPicPr>
          <p:nvPr/>
        </p:nvPicPr>
        <p:blipFill>
          <a:blip r:embed="rId2"/>
          <a:srcRect t="38099"/>
          <a:stretch>
            <a:fillRect/>
          </a:stretch>
        </p:blipFill>
        <p:spPr>
          <a:xfrm>
            <a:off x="-92076" y="-7917"/>
            <a:ext cx="9256119" cy="982058"/>
          </a:xfrm>
          <a:prstGeom prst="rect">
            <a:avLst/>
          </a:prstGeom>
          <a:ln w="12700">
            <a:miter lim="400000"/>
          </a:ln>
        </p:spPr>
      </p:pic>
      <p:sp>
        <p:nvSpPr>
          <p:cNvPr id="223" name="CasellaDiTesto 5"/>
          <p:cNvSpPr txBox="1"/>
          <p:nvPr/>
        </p:nvSpPr>
        <p:spPr>
          <a:xfrm>
            <a:off x="7273705" y="4370215"/>
            <a:ext cx="1514224" cy="3769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800">
                <a:solidFill>
                  <a:srgbClr val="DB6F5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www.sido.it</a:t>
            </a:r>
          </a:p>
        </p:txBody>
      </p:sp>
      <p:pic>
        <p:nvPicPr>
          <p:cNvPr id="224" name="Immagine 4" descr="Immagine 4"/>
          <p:cNvPicPr>
            <a:picLocks noChangeAspect="1"/>
          </p:cNvPicPr>
          <p:nvPr/>
        </p:nvPicPr>
        <p:blipFill>
          <a:blip r:embed="rId3"/>
          <a:srcRect t="20233"/>
          <a:stretch>
            <a:fillRect/>
          </a:stretch>
        </p:blipFill>
        <p:spPr>
          <a:xfrm>
            <a:off x="755576" y="2787774"/>
            <a:ext cx="3384376" cy="256774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8" name="Immagine 4" descr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0677" y="4042047"/>
            <a:ext cx="1177404" cy="1119889"/>
          </a:xfrm>
          <a:prstGeom prst="rect">
            <a:avLst/>
          </a:prstGeom>
          <a:ln w="12700">
            <a:miter lim="400000"/>
          </a:ln>
        </p:spPr>
      </p:pic>
      <p:sp>
        <p:nvSpPr>
          <p:cNvPr id="339" name="PIANO DI TRATTAMENTO"/>
          <p:cNvSpPr txBox="1"/>
          <p:nvPr/>
        </p:nvSpPr>
        <p:spPr>
          <a:xfrm>
            <a:off x="2620721" y="1103630"/>
            <a:ext cx="3902554" cy="4508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685800">
              <a:lnSpc>
                <a:spcPct val="90000"/>
              </a:lnSpc>
              <a:defRPr sz="24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PIANO DI TRATTAMENTO </a:t>
            </a:r>
          </a:p>
        </p:txBody>
      </p:sp>
      <p:pic>
        <p:nvPicPr>
          <p:cNvPr id="340" name="pasted-image.pdf" descr="pasted-image.pdf"/>
          <p:cNvPicPr>
            <a:picLocks noChangeAspect="1"/>
          </p:cNvPicPr>
          <p:nvPr/>
        </p:nvPicPr>
        <p:blipFill>
          <a:blip r:embed="rId3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43" name="Testo"/>
          <p:cNvGrpSpPr/>
          <p:nvPr/>
        </p:nvGrpSpPr>
        <p:grpSpPr>
          <a:xfrm>
            <a:off x="465507" y="1579880"/>
            <a:ext cx="8140980" cy="2555239"/>
            <a:chOff x="0" y="0"/>
            <a:chExt cx="8140978" cy="2555238"/>
          </a:xfrm>
        </p:grpSpPr>
        <p:sp>
          <p:nvSpPr>
            <p:cNvPr id="341" name="Rectangle"/>
            <p:cNvSpPr/>
            <p:nvPr/>
          </p:nvSpPr>
          <p:spPr>
            <a:xfrm>
              <a:off x="-1" y="-1"/>
              <a:ext cx="8140980" cy="255524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98A9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 sz="18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endParaRPr/>
            </a:p>
          </p:txBody>
        </p:sp>
        <p:sp>
          <p:nvSpPr>
            <p:cNvPr id="342" name="inserire testo (max 550 caratteri spazi inclusi)"/>
            <p:cNvSpPr txBox="1"/>
            <p:nvPr/>
          </p:nvSpPr>
          <p:spPr>
            <a:xfrm>
              <a:off x="-1" y="-1"/>
              <a:ext cx="8140980" cy="3644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8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inserire testo (max 550 caratteri spazi inclusi)</a:t>
              </a:r>
            </a:p>
          </p:txBody>
        </p:sp>
      </p:grp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CasellaDiTesto 1"/>
          <p:cNvSpPr txBox="1"/>
          <p:nvPr/>
        </p:nvSpPr>
        <p:spPr>
          <a:xfrm>
            <a:off x="611187" y="4676773"/>
            <a:ext cx="2089151" cy="4370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800">
                <a:latin typeface="Arial"/>
                <a:ea typeface="Arial"/>
                <a:cs typeface="Arial"/>
                <a:sym typeface="Arial"/>
              </a:defRPr>
            </a:pPr>
            <a:r>
              <a:t>Ottobre</a:t>
            </a:r>
            <a:r>
              <a:rPr sz="2400"/>
              <a:t> </a:t>
            </a:r>
            <a:r>
              <a:t>2011</a:t>
            </a:r>
          </a:p>
        </p:txBody>
      </p:sp>
      <p:sp>
        <p:nvSpPr>
          <p:cNvPr id="349" name="IPOTESI DI TRATTAMENTO ALTERNATIVA"/>
          <p:cNvSpPr txBox="1"/>
          <p:nvPr/>
        </p:nvSpPr>
        <p:spPr>
          <a:xfrm>
            <a:off x="1484885" y="1042738"/>
            <a:ext cx="6174229" cy="4508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685800">
              <a:lnSpc>
                <a:spcPct val="90000"/>
              </a:lnSpc>
              <a:defRPr sz="24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IPOTESI DI TRATTAMENTO ALTERNATIVA</a:t>
            </a:r>
          </a:p>
        </p:txBody>
      </p:sp>
      <p:pic>
        <p:nvPicPr>
          <p:cNvPr id="350" name="Immagine 4" descr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0677" y="4042047"/>
            <a:ext cx="1177404" cy="1119889"/>
          </a:xfrm>
          <a:prstGeom prst="rect">
            <a:avLst/>
          </a:prstGeom>
          <a:ln w="12700">
            <a:miter lim="400000"/>
          </a:ln>
        </p:spPr>
      </p:pic>
      <p:pic>
        <p:nvPicPr>
          <p:cNvPr id="351" name="pasted-image.pdf" descr="pasted-image.pdf"/>
          <p:cNvPicPr>
            <a:picLocks noChangeAspect="1"/>
          </p:cNvPicPr>
          <p:nvPr/>
        </p:nvPicPr>
        <p:blipFill>
          <a:blip r:embed="rId3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54" name="Testo"/>
          <p:cNvGrpSpPr/>
          <p:nvPr/>
        </p:nvGrpSpPr>
        <p:grpSpPr>
          <a:xfrm>
            <a:off x="465507" y="1579880"/>
            <a:ext cx="8140980" cy="2555239"/>
            <a:chOff x="0" y="0"/>
            <a:chExt cx="8140978" cy="2555238"/>
          </a:xfrm>
        </p:grpSpPr>
        <p:sp>
          <p:nvSpPr>
            <p:cNvPr id="352" name="Rectangle"/>
            <p:cNvSpPr/>
            <p:nvPr/>
          </p:nvSpPr>
          <p:spPr>
            <a:xfrm>
              <a:off x="-1" y="-1"/>
              <a:ext cx="8140980" cy="255524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98A9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 sz="18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endParaRPr/>
            </a:p>
          </p:txBody>
        </p:sp>
        <p:sp>
          <p:nvSpPr>
            <p:cNvPr id="353" name="inserire testo (max 550 caratteri spazi inclusi)"/>
            <p:cNvSpPr txBox="1"/>
            <p:nvPr/>
          </p:nvSpPr>
          <p:spPr>
            <a:xfrm>
              <a:off x="-1" y="-1"/>
              <a:ext cx="8140980" cy="3644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8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inserire testo (max 550 caratteri spazi inclusi)</a:t>
              </a:r>
            </a:p>
          </p:txBody>
        </p:sp>
      </p:grp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9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  <p:sp>
        <p:nvSpPr>
          <p:cNvPr id="360" name="Rettangolo"/>
          <p:cNvSpPr/>
          <p:nvPr/>
        </p:nvSpPr>
        <p:spPr>
          <a:xfrm>
            <a:off x="6221981" y="572541"/>
            <a:ext cx="2506064" cy="3388818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361" name="CasellaDiTesto 3"/>
          <p:cNvSpPr txBox="1"/>
          <p:nvPr/>
        </p:nvSpPr>
        <p:spPr>
          <a:xfrm>
            <a:off x="10980" y="4384318"/>
            <a:ext cx="5807268" cy="7698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defTabSz="517525">
              <a:spcBef>
                <a:spcPts val="400"/>
              </a:spcBef>
              <a:defRPr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>
                <a:solidFill>
                  <a:srgbClr val="DB6F5A"/>
                </a:solidFill>
              </a:rPr>
              <a:t>Fotografie finali extraorali - </a:t>
            </a:r>
            <a:r>
              <a:rPr>
                <a:solidFill>
                  <a:srgbClr val="0198A9"/>
                </a:solidFill>
              </a:rPr>
              <a:t>Data__________</a:t>
            </a:r>
            <a:endParaRPr>
              <a:solidFill>
                <a:srgbClr val="FF2600"/>
              </a:solidFill>
            </a:endParaRPr>
          </a:p>
          <a:p>
            <a:pPr marL="193675" indent="-193675" defTabSz="517525">
              <a:spcBef>
                <a:spcPts val="400"/>
              </a:spcBef>
              <a:defRPr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____    </a:t>
            </a:r>
          </a:p>
        </p:txBody>
      </p:sp>
      <p:sp>
        <p:nvSpPr>
          <p:cNvPr id="362" name="Rettangolo"/>
          <p:cNvSpPr/>
          <p:nvPr/>
        </p:nvSpPr>
        <p:spPr>
          <a:xfrm>
            <a:off x="305914" y="572541"/>
            <a:ext cx="2506062" cy="3388818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363" name="Rettangolo"/>
          <p:cNvSpPr/>
          <p:nvPr/>
        </p:nvSpPr>
        <p:spPr>
          <a:xfrm>
            <a:off x="3263948" y="572541"/>
            <a:ext cx="2506063" cy="3388818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364" name="inserire foto"/>
          <p:cNvSpPr txBox="1"/>
          <p:nvPr/>
        </p:nvSpPr>
        <p:spPr>
          <a:xfrm>
            <a:off x="425894" y="2758719"/>
            <a:ext cx="2130142" cy="2649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foto extraorale sorriso</a:t>
            </a:r>
          </a:p>
        </p:txBody>
      </p:sp>
      <p:sp>
        <p:nvSpPr>
          <p:cNvPr id="365" name="inserire foto"/>
          <p:cNvSpPr txBox="1"/>
          <p:nvPr/>
        </p:nvSpPr>
        <p:spPr>
          <a:xfrm>
            <a:off x="3437144" y="2758719"/>
            <a:ext cx="2178301" cy="2649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foto extraorale frontale</a:t>
            </a:r>
          </a:p>
        </p:txBody>
      </p:sp>
      <p:sp>
        <p:nvSpPr>
          <p:cNvPr id="366" name="inserire foto"/>
          <p:cNvSpPr txBox="1"/>
          <p:nvPr/>
        </p:nvSpPr>
        <p:spPr>
          <a:xfrm>
            <a:off x="6415389" y="2758719"/>
            <a:ext cx="1848355" cy="2649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foto profilo destro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1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/>
          <a:stretch>
            <a:fillRect/>
          </a:stretch>
        </p:blipFill>
        <p:spPr>
          <a:xfrm>
            <a:off x="-128670" y="339"/>
            <a:ext cx="9256119" cy="982057"/>
          </a:xfrm>
          <a:prstGeom prst="rect">
            <a:avLst/>
          </a:prstGeom>
          <a:ln w="12700">
            <a:miter lim="400000"/>
          </a:ln>
        </p:spPr>
      </p:pic>
      <p:sp>
        <p:nvSpPr>
          <p:cNvPr id="372" name="CasellaDiTesto 3"/>
          <p:cNvSpPr txBox="1"/>
          <p:nvPr/>
        </p:nvSpPr>
        <p:spPr>
          <a:xfrm>
            <a:off x="104527" y="4635498"/>
            <a:ext cx="7839296" cy="401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>
                <a:solidFill>
                  <a:srgbClr val="DB6F5A"/>
                </a:solidFill>
              </a:rPr>
              <a:t>Fotografie finali intraorali -</a:t>
            </a:r>
            <a:r>
              <a:rPr>
                <a:solidFill>
                  <a:srgbClr val="0198A9"/>
                </a:solidFill>
              </a:rPr>
              <a:t> Data ________</a:t>
            </a:r>
          </a:p>
        </p:txBody>
      </p:sp>
      <p:sp>
        <p:nvSpPr>
          <p:cNvPr id="7" name="Rettangolo">
            <a:extLst>
              <a:ext uri="{FF2B5EF4-FFF2-40B4-BE49-F238E27FC236}">
                <a16:creationId xmlns:a16="http://schemas.microsoft.com/office/drawing/2014/main" id="{3ECDDE56-6661-0307-02D4-C76FFB8147E8}"/>
              </a:ext>
            </a:extLst>
          </p:cNvPr>
          <p:cNvSpPr/>
          <p:nvPr/>
        </p:nvSpPr>
        <p:spPr>
          <a:xfrm>
            <a:off x="4684810" y="26788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8" name="Rettangolo">
            <a:extLst>
              <a:ext uri="{FF2B5EF4-FFF2-40B4-BE49-F238E27FC236}">
                <a16:creationId xmlns:a16="http://schemas.microsoft.com/office/drawing/2014/main" id="{034318E1-523F-D71A-9F6E-C06E44E431DB}"/>
              </a:ext>
            </a:extLst>
          </p:cNvPr>
          <p:cNvSpPr/>
          <p:nvPr/>
        </p:nvSpPr>
        <p:spPr>
          <a:xfrm>
            <a:off x="1281564" y="26788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 dirty="0"/>
          </a:p>
        </p:txBody>
      </p:sp>
      <p:sp>
        <p:nvSpPr>
          <p:cNvPr id="9" name="Rettangolo">
            <a:extLst>
              <a:ext uri="{FF2B5EF4-FFF2-40B4-BE49-F238E27FC236}">
                <a16:creationId xmlns:a16="http://schemas.microsoft.com/office/drawing/2014/main" id="{394630C4-0BBF-6EFC-2D1D-6E5B7DB88A37}"/>
              </a:ext>
            </a:extLst>
          </p:cNvPr>
          <p:cNvSpPr/>
          <p:nvPr/>
        </p:nvSpPr>
        <p:spPr>
          <a:xfrm>
            <a:off x="6209822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10" name="Rettangolo">
            <a:extLst>
              <a:ext uri="{FF2B5EF4-FFF2-40B4-BE49-F238E27FC236}">
                <a16:creationId xmlns:a16="http://schemas.microsoft.com/office/drawing/2014/main" id="{98734905-2D83-33DA-BB07-1BB3F742FB41}"/>
              </a:ext>
            </a:extLst>
          </p:cNvPr>
          <p:cNvSpPr/>
          <p:nvPr/>
        </p:nvSpPr>
        <p:spPr>
          <a:xfrm>
            <a:off x="3202318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11" name="Rettangolo">
            <a:extLst>
              <a:ext uri="{FF2B5EF4-FFF2-40B4-BE49-F238E27FC236}">
                <a16:creationId xmlns:a16="http://schemas.microsoft.com/office/drawing/2014/main" id="{A3CE3A15-93B4-8D37-B735-38E41E09A773}"/>
              </a:ext>
            </a:extLst>
          </p:cNvPr>
          <p:cNvSpPr/>
          <p:nvPr/>
        </p:nvSpPr>
        <p:spPr>
          <a:xfrm>
            <a:off x="194814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12" name="inserire foto">
            <a:extLst>
              <a:ext uri="{FF2B5EF4-FFF2-40B4-BE49-F238E27FC236}">
                <a16:creationId xmlns:a16="http://schemas.microsoft.com/office/drawing/2014/main" id="{2A912E61-7A28-32BD-AA5A-E0A44DFE9B69}"/>
              </a:ext>
            </a:extLst>
          </p:cNvPr>
          <p:cNvSpPr txBox="1"/>
          <p:nvPr/>
        </p:nvSpPr>
        <p:spPr>
          <a:xfrm>
            <a:off x="1922503" y="3339970"/>
            <a:ext cx="1745025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lang="it-IT" dirty="0" err="1"/>
              <a:t>intraorale</a:t>
            </a:r>
            <a:endParaRPr dirty="0"/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it-IT" dirty="0"/>
              <a:t>o</a:t>
            </a:r>
            <a:r>
              <a:rPr dirty="0" err="1"/>
              <a:t>ccusale</a:t>
            </a:r>
            <a:r>
              <a:rPr dirty="0"/>
              <a:t> </a:t>
            </a:r>
            <a:r>
              <a:rPr dirty="0" err="1"/>
              <a:t>superiore</a:t>
            </a:r>
            <a:r>
              <a:rPr lang="it-IT" dirty="0"/>
              <a:t> post</a:t>
            </a:r>
            <a:endParaRPr dirty="0"/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F85AB6CE-0EE4-89BC-4610-CFC30DE85205}"/>
              </a:ext>
            </a:extLst>
          </p:cNvPr>
          <p:cNvSpPr txBox="1"/>
          <p:nvPr/>
        </p:nvSpPr>
        <p:spPr>
          <a:xfrm>
            <a:off x="600758" y="1114499"/>
            <a:ext cx="1612517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DB6F5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 err="1"/>
              <a:t>inserire</a:t>
            </a:r>
            <a:r>
              <a:rPr dirty="0"/>
              <a:t> </a:t>
            </a:r>
            <a:r>
              <a:rPr lang="it-IT" dirty="0"/>
              <a:t>foto </a:t>
            </a:r>
            <a:r>
              <a:rPr lang="it-IT" dirty="0" err="1"/>
              <a:t>intraorale</a:t>
            </a:r>
            <a:r>
              <a:rPr lang="it-IT" dirty="0"/>
              <a:t> laterale destra post</a:t>
            </a:r>
            <a:endParaRPr dirty="0"/>
          </a:p>
        </p:txBody>
      </p:sp>
      <p:sp>
        <p:nvSpPr>
          <p:cNvPr id="14" name="inserire foto">
            <a:extLst>
              <a:ext uri="{FF2B5EF4-FFF2-40B4-BE49-F238E27FC236}">
                <a16:creationId xmlns:a16="http://schemas.microsoft.com/office/drawing/2014/main" id="{11B0DEF9-DB4B-8773-79BE-273AB7FE26A0}"/>
              </a:ext>
            </a:extLst>
          </p:cNvPr>
          <p:cNvSpPr txBox="1"/>
          <p:nvPr/>
        </p:nvSpPr>
        <p:spPr>
          <a:xfrm>
            <a:off x="3461507" y="1214272"/>
            <a:ext cx="2046598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lang="it-IT" dirty="0" err="1"/>
              <a:t>intraorale</a:t>
            </a:r>
            <a:r>
              <a:rPr lang="it-IT" dirty="0"/>
              <a:t> frontale post</a:t>
            </a:r>
            <a:endParaRPr dirty="0"/>
          </a:p>
        </p:txBody>
      </p:sp>
      <p:sp>
        <p:nvSpPr>
          <p:cNvPr id="15" name="inserire foto">
            <a:extLst>
              <a:ext uri="{FF2B5EF4-FFF2-40B4-BE49-F238E27FC236}">
                <a16:creationId xmlns:a16="http://schemas.microsoft.com/office/drawing/2014/main" id="{CF05B25F-34EF-8D80-6F40-D9C0CAE0128D}"/>
              </a:ext>
            </a:extLst>
          </p:cNvPr>
          <p:cNvSpPr txBox="1"/>
          <p:nvPr/>
        </p:nvSpPr>
        <p:spPr>
          <a:xfrm>
            <a:off x="6539013" y="1157193"/>
            <a:ext cx="2008976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 err="1"/>
              <a:t>inserire</a:t>
            </a:r>
            <a:r>
              <a:rPr dirty="0"/>
              <a:t> </a:t>
            </a:r>
            <a:r>
              <a:rPr lang="it-IT" dirty="0"/>
              <a:t>foto </a:t>
            </a:r>
            <a:r>
              <a:rPr lang="it-IT" dirty="0" err="1"/>
              <a:t>intraorale</a:t>
            </a:r>
            <a:r>
              <a:rPr lang="it-IT" dirty="0"/>
              <a:t> laterale sinistra post</a:t>
            </a:r>
            <a:endParaRPr dirty="0"/>
          </a:p>
        </p:txBody>
      </p:sp>
      <p:sp>
        <p:nvSpPr>
          <p:cNvPr id="16" name="inserire foto">
            <a:extLst>
              <a:ext uri="{FF2B5EF4-FFF2-40B4-BE49-F238E27FC236}">
                <a16:creationId xmlns:a16="http://schemas.microsoft.com/office/drawing/2014/main" id="{9760D3B3-DD88-915E-3BA6-F9DC72F0D44B}"/>
              </a:ext>
            </a:extLst>
          </p:cNvPr>
          <p:cNvSpPr txBox="1"/>
          <p:nvPr/>
        </p:nvSpPr>
        <p:spPr>
          <a:xfrm>
            <a:off x="5075710" y="3330525"/>
            <a:ext cx="1655257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lang="it-IT" dirty="0" err="1"/>
              <a:t>intraorale</a:t>
            </a:r>
            <a:endParaRPr dirty="0"/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it-IT" dirty="0"/>
              <a:t>o</a:t>
            </a:r>
            <a:r>
              <a:rPr dirty="0" err="1"/>
              <a:t>ccusale</a:t>
            </a:r>
            <a:r>
              <a:rPr dirty="0"/>
              <a:t> </a:t>
            </a:r>
            <a:r>
              <a:rPr lang="it-IT" dirty="0"/>
              <a:t>inferiore post</a:t>
            </a:r>
            <a:endParaRPr dirty="0"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8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  <p:sp>
        <p:nvSpPr>
          <p:cNvPr id="392" name="CasellaDiTesto 3"/>
          <p:cNvSpPr txBox="1"/>
          <p:nvPr/>
        </p:nvSpPr>
        <p:spPr>
          <a:xfrm>
            <a:off x="123578" y="4635498"/>
            <a:ext cx="4949005" cy="401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>
                <a:solidFill>
                  <a:srgbClr val="DB6F5A"/>
                </a:solidFill>
              </a:rPr>
              <a:t>Modelli in gesso finali - </a:t>
            </a:r>
            <a:r>
              <a:rPr>
                <a:solidFill>
                  <a:srgbClr val="0198A9"/>
                </a:solidFill>
              </a:rPr>
              <a:t>Data ________</a:t>
            </a:r>
          </a:p>
        </p:txBody>
      </p:sp>
      <p:sp>
        <p:nvSpPr>
          <p:cNvPr id="2" name="inserire modello">
            <a:extLst>
              <a:ext uri="{FF2B5EF4-FFF2-40B4-BE49-F238E27FC236}">
                <a16:creationId xmlns:a16="http://schemas.microsoft.com/office/drawing/2014/main" id="{2B7FC406-F152-00DF-53E2-1499DAC3A509}"/>
              </a:ext>
            </a:extLst>
          </p:cNvPr>
          <p:cNvSpPr txBox="1"/>
          <p:nvPr/>
        </p:nvSpPr>
        <p:spPr>
          <a:xfrm>
            <a:off x="642794" y="1120768"/>
            <a:ext cx="1797758" cy="442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3" name="inserire modello">
            <a:extLst>
              <a:ext uri="{FF2B5EF4-FFF2-40B4-BE49-F238E27FC236}">
                <a16:creationId xmlns:a16="http://schemas.microsoft.com/office/drawing/2014/main" id="{A3E6BF37-C34B-5AF1-A809-4DEC1EB78837}"/>
              </a:ext>
            </a:extLst>
          </p:cNvPr>
          <p:cNvSpPr txBox="1"/>
          <p:nvPr/>
        </p:nvSpPr>
        <p:spPr>
          <a:xfrm>
            <a:off x="3689072" y="1120771"/>
            <a:ext cx="1797758" cy="4427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4" name="inserire modello">
            <a:extLst>
              <a:ext uri="{FF2B5EF4-FFF2-40B4-BE49-F238E27FC236}">
                <a16:creationId xmlns:a16="http://schemas.microsoft.com/office/drawing/2014/main" id="{D6897D75-072E-07B0-A629-1F6083AA3396}"/>
              </a:ext>
            </a:extLst>
          </p:cNvPr>
          <p:cNvSpPr txBox="1"/>
          <p:nvPr/>
        </p:nvSpPr>
        <p:spPr>
          <a:xfrm>
            <a:off x="6685388" y="1152484"/>
            <a:ext cx="1797758" cy="442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5" name="Rettangolo">
            <a:extLst>
              <a:ext uri="{FF2B5EF4-FFF2-40B4-BE49-F238E27FC236}">
                <a16:creationId xmlns:a16="http://schemas.microsoft.com/office/drawing/2014/main" id="{68D653C4-E195-5822-3C2D-E410A3B41A09}"/>
              </a:ext>
            </a:extLst>
          </p:cNvPr>
          <p:cNvSpPr/>
          <p:nvPr/>
        </p:nvSpPr>
        <p:spPr>
          <a:xfrm>
            <a:off x="4824841" y="259244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6" name="Rettangolo">
            <a:extLst>
              <a:ext uri="{FF2B5EF4-FFF2-40B4-BE49-F238E27FC236}">
                <a16:creationId xmlns:a16="http://schemas.microsoft.com/office/drawing/2014/main" id="{4C852090-BC3F-3CF9-05C5-9F4EBC42EBCA}"/>
              </a:ext>
            </a:extLst>
          </p:cNvPr>
          <p:cNvSpPr/>
          <p:nvPr/>
        </p:nvSpPr>
        <p:spPr>
          <a:xfrm>
            <a:off x="1344845" y="259244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7" name="Rettangolo">
            <a:extLst>
              <a:ext uri="{FF2B5EF4-FFF2-40B4-BE49-F238E27FC236}">
                <a16:creationId xmlns:a16="http://schemas.microsoft.com/office/drawing/2014/main" id="{D33FC9EE-0A1E-9591-0511-4BF6263AB029}"/>
              </a:ext>
            </a:extLst>
          </p:cNvPr>
          <p:cNvSpPr/>
          <p:nvPr/>
        </p:nvSpPr>
        <p:spPr>
          <a:xfrm>
            <a:off x="6209822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8" name="Rettangolo">
            <a:extLst>
              <a:ext uri="{FF2B5EF4-FFF2-40B4-BE49-F238E27FC236}">
                <a16:creationId xmlns:a16="http://schemas.microsoft.com/office/drawing/2014/main" id="{D4AEEEED-09D0-8724-5145-A17721848319}"/>
              </a:ext>
            </a:extLst>
          </p:cNvPr>
          <p:cNvSpPr/>
          <p:nvPr/>
        </p:nvSpPr>
        <p:spPr>
          <a:xfrm>
            <a:off x="3202318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9" name="Rettangolo">
            <a:extLst>
              <a:ext uri="{FF2B5EF4-FFF2-40B4-BE49-F238E27FC236}">
                <a16:creationId xmlns:a16="http://schemas.microsoft.com/office/drawing/2014/main" id="{34D467DC-7BAF-DA06-2F0E-C92DF178C495}"/>
              </a:ext>
            </a:extLst>
          </p:cNvPr>
          <p:cNvSpPr/>
          <p:nvPr/>
        </p:nvSpPr>
        <p:spPr>
          <a:xfrm>
            <a:off x="194814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10" name="inserire modello">
            <a:extLst>
              <a:ext uri="{FF2B5EF4-FFF2-40B4-BE49-F238E27FC236}">
                <a16:creationId xmlns:a16="http://schemas.microsoft.com/office/drawing/2014/main" id="{D4A7C903-658F-B515-02A1-3113F41A1CD9}"/>
              </a:ext>
            </a:extLst>
          </p:cNvPr>
          <p:cNvSpPr txBox="1"/>
          <p:nvPr/>
        </p:nvSpPr>
        <p:spPr>
          <a:xfrm>
            <a:off x="6685388" y="1152484"/>
            <a:ext cx="1797758" cy="442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11" name="inserire modello">
            <a:extLst>
              <a:ext uri="{FF2B5EF4-FFF2-40B4-BE49-F238E27FC236}">
                <a16:creationId xmlns:a16="http://schemas.microsoft.com/office/drawing/2014/main" id="{D7D6A36A-99B3-90BB-DAFE-A4D5C2C48212}"/>
              </a:ext>
            </a:extLst>
          </p:cNvPr>
          <p:cNvSpPr txBox="1"/>
          <p:nvPr/>
        </p:nvSpPr>
        <p:spPr>
          <a:xfrm>
            <a:off x="1689195" y="3253581"/>
            <a:ext cx="1797759" cy="4427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dirty="0" err="1"/>
              <a:t>modello</a:t>
            </a:r>
            <a:r>
              <a:rPr dirty="0"/>
              <a:t>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/>
              <a:t>   Come da schema </a:t>
            </a:r>
            <a:r>
              <a:rPr dirty="0" err="1"/>
              <a:t>foto</a:t>
            </a:r>
            <a:endParaRPr dirty="0"/>
          </a:p>
        </p:txBody>
      </p:sp>
      <p:sp>
        <p:nvSpPr>
          <p:cNvPr id="12" name="inserire modello">
            <a:extLst>
              <a:ext uri="{FF2B5EF4-FFF2-40B4-BE49-F238E27FC236}">
                <a16:creationId xmlns:a16="http://schemas.microsoft.com/office/drawing/2014/main" id="{97447622-1D95-77C5-0066-FB9AE51C7CAB}"/>
              </a:ext>
            </a:extLst>
          </p:cNvPr>
          <p:cNvSpPr txBox="1"/>
          <p:nvPr/>
        </p:nvSpPr>
        <p:spPr>
          <a:xfrm>
            <a:off x="5259639" y="3254359"/>
            <a:ext cx="1797758" cy="4427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13" name="inserire modello">
            <a:extLst>
              <a:ext uri="{FF2B5EF4-FFF2-40B4-BE49-F238E27FC236}">
                <a16:creationId xmlns:a16="http://schemas.microsoft.com/office/drawing/2014/main" id="{4AA11B0E-DD20-25DE-0C92-F1FE624AE3CC}"/>
              </a:ext>
            </a:extLst>
          </p:cNvPr>
          <p:cNvSpPr txBox="1"/>
          <p:nvPr/>
        </p:nvSpPr>
        <p:spPr>
          <a:xfrm>
            <a:off x="642794" y="1120768"/>
            <a:ext cx="1797758" cy="442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14" name="inserire modello">
            <a:extLst>
              <a:ext uri="{FF2B5EF4-FFF2-40B4-BE49-F238E27FC236}">
                <a16:creationId xmlns:a16="http://schemas.microsoft.com/office/drawing/2014/main" id="{27752335-4A66-D430-1D3C-09D3A5B96AA9}"/>
              </a:ext>
            </a:extLst>
          </p:cNvPr>
          <p:cNvSpPr txBox="1"/>
          <p:nvPr/>
        </p:nvSpPr>
        <p:spPr>
          <a:xfrm>
            <a:off x="3689072" y="1120771"/>
            <a:ext cx="1797758" cy="4427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Rettangolo"/>
          <p:cNvSpPr/>
          <p:nvPr/>
        </p:nvSpPr>
        <p:spPr>
          <a:xfrm>
            <a:off x="3271774" y="1258328"/>
            <a:ext cx="5652956" cy="2499176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407" name="CasellaDiTesto 3"/>
          <p:cNvSpPr txBox="1"/>
          <p:nvPr/>
        </p:nvSpPr>
        <p:spPr>
          <a:xfrm>
            <a:off x="1958346" y="699371"/>
            <a:ext cx="5155301" cy="4508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4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ORTOPANTOMOGRAFIA  FINALE </a:t>
            </a:r>
          </a:p>
        </p:txBody>
      </p:sp>
      <p:sp>
        <p:nvSpPr>
          <p:cNvPr id="408" name="Commenti:"/>
          <p:cNvSpPr txBox="1"/>
          <p:nvPr/>
        </p:nvSpPr>
        <p:spPr>
          <a:xfrm>
            <a:off x="299267" y="3638548"/>
            <a:ext cx="1525071" cy="361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914" tIns="25914" rIns="25914" bIns="25914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Commenti:</a:t>
            </a:r>
          </a:p>
        </p:txBody>
      </p:sp>
      <p:grpSp>
        <p:nvGrpSpPr>
          <p:cNvPr id="411" name="Testo"/>
          <p:cNvGrpSpPr/>
          <p:nvPr/>
        </p:nvGrpSpPr>
        <p:grpSpPr>
          <a:xfrm>
            <a:off x="97060" y="4029962"/>
            <a:ext cx="7279094" cy="1011987"/>
            <a:chOff x="0" y="0"/>
            <a:chExt cx="7279092" cy="1011986"/>
          </a:xfrm>
        </p:grpSpPr>
        <p:sp>
          <p:nvSpPr>
            <p:cNvPr id="409" name="Rectangle"/>
            <p:cNvSpPr/>
            <p:nvPr/>
          </p:nvSpPr>
          <p:spPr>
            <a:xfrm>
              <a:off x="-1" y="-1"/>
              <a:ext cx="7279094" cy="1011988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98A9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 sz="14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endParaRPr/>
            </a:p>
          </p:txBody>
        </p:sp>
        <p:sp>
          <p:nvSpPr>
            <p:cNvPr id="410" name="Inserire il testo qui (lunghezza max 200 caratteri spazi inclusi)"/>
            <p:cNvSpPr txBox="1"/>
            <p:nvPr/>
          </p:nvSpPr>
          <p:spPr>
            <a:xfrm>
              <a:off x="-1" y="-1"/>
              <a:ext cx="7279094" cy="2896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4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Inserire il testo qui (lunghezza max 200 caratteri spazi inclusi)</a:t>
              </a:r>
            </a:p>
          </p:txBody>
        </p:sp>
      </p:grpSp>
      <p:sp>
        <p:nvSpPr>
          <p:cNvPr id="412" name="inserire RX"/>
          <p:cNvSpPr txBox="1"/>
          <p:nvPr/>
        </p:nvSpPr>
        <p:spPr>
          <a:xfrm>
            <a:off x="5508514" y="2439264"/>
            <a:ext cx="1179472" cy="2649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RX OPT</a:t>
            </a:r>
          </a:p>
        </p:txBody>
      </p:sp>
      <p:pic>
        <p:nvPicPr>
          <p:cNvPr id="413" name="pasted-image.pdf" descr="pasted-image.pdf"/>
          <p:cNvPicPr>
            <a:picLocks noChangeAspect="1"/>
          </p:cNvPicPr>
          <p:nvPr/>
        </p:nvPicPr>
        <p:blipFill>
          <a:blip r:embed="rId2">
            <a:alphaModFix amt="36686"/>
          </a:blip>
          <a:srcRect t="38099" b="16241"/>
          <a:stretch>
            <a:fillRect/>
          </a:stretch>
        </p:blipFill>
        <p:spPr>
          <a:xfrm>
            <a:off x="-56158" y="4001"/>
            <a:ext cx="9256119" cy="724386"/>
          </a:xfrm>
          <a:prstGeom prst="rect">
            <a:avLst/>
          </a:prstGeom>
          <a:ln w="12700">
            <a:miter lim="400000"/>
          </a:ln>
        </p:spPr>
      </p:pic>
      <p:sp>
        <p:nvSpPr>
          <p:cNvPr id="414" name="Rettangolo"/>
          <p:cNvSpPr/>
          <p:nvPr/>
        </p:nvSpPr>
        <p:spPr>
          <a:xfrm>
            <a:off x="147870" y="2068602"/>
            <a:ext cx="2883439" cy="1100838"/>
          </a:xfrm>
          <a:prstGeom prst="rect">
            <a:avLst/>
          </a:prstGeom>
          <a:solidFill>
            <a:srgbClr val="DB6F5A"/>
          </a:solidFill>
          <a:ln w="19050">
            <a:solidFill>
              <a:srgbClr val="FFFFFF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DB6F5A"/>
                </a:solidFill>
              </a:defRPr>
            </a:pPr>
            <a:endParaRPr/>
          </a:p>
        </p:txBody>
      </p:sp>
      <p:sp>
        <p:nvSpPr>
          <p:cNvPr id="415" name="CasellaDiTesto 3"/>
          <p:cNvSpPr txBox="1"/>
          <p:nvPr/>
        </p:nvSpPr>
        <p:spPr>
          <a:xfrm>
            <a:off x="501892" y="1467163"/>
            <a:ext cx="2466980" cy="401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Formula dentaria </a:t>
            </a:r>
          </a:p>
        </p:txBody>
      </p:sp>
      <p:grpSp>
        <p:nvGrpSpPr>
          <p:cNvPr id="420" name="Gruppo"/>
          <p:cNvGrpSpPr/>
          <p:nvPr/>
        </p:nvGrpSpPr>
        <p:grpSpPr>
          <a:xfrm>
            <a:off x="350542" y="2185629"/>
            <a:ext cx="2478095" cy="866782"/>
            <a:chOff x="14285" y="0"/>
            <a:chExt cx="2478093" cy="866781"/>
          </a:xfrm>
        </p:grpSpPr>
        <p:sp>
          <p:nvSpPr>
            <p:cNvPr id="416" name="8 7 6 5 4 3 2 1  1 2 3 4 5 6 7 8"/>
            <p:cNvSpPr txBox="1"/>
            <p:nvPr/>
          </p:nvSpPr>
          <p:spPr>
            <a:xfrm>
              <a:off x="38098" y="457201"/>
              <a:ext cx="2394424" cy="2524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 defTabSz="517525">
                <a:spcBef>
                  <a:spcPts val="400"/>
                </a:spcBef>
                <a:defRPr sz="1100"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  8 7 6 5 4 3 2 1  1 2 3 4 5 6 7 8</a:t>
              </a:r>
            </a:p>
          </p:txBody>
        </p:sp>
        <p:sp>
          <p:nvSpPr>
            <p:cNvPr id="417" name="Linea"/>
            <p:cNvSpPr/>
            <p:nvPr/>
          </p:nvSpPr>
          <p:spPr>
            <a:xfrm flipH="1">
              <a:off x="1081087" y="-1"/>
              <a:ext cx="810" cy="866782"/>
            </a:xfrm>
            <a:prstGeom prst="line">
              <a:avLst/>
            </a:prstGeom>
            <a:noFill/>
            <a:ln w="1905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418" name="Linea"/>
            <p:cNvSpPr/>
            <p:nvPr/>
          </p:nvSpPr>
          <p:spPr>
            <a:xfrm flipH="1" flipV="1">
              <a:off x="14285" y="429616"/>
              <a:ext cx="2156406" cy="3"/>
            </a:xfrm>
            <a:prstGeom prst="line">
              <a:avLst/>
            </a:prstGeom>
            <a:noFill/>
            <a:ln w="1905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419" name="8 7 6 5 4 3 2 1  1 2 3 4 5 6 7 8"/>
            <p:cNvSpPr txBox="1"/>
            <p:nvPr/>
          </p:nvSpPr>
          <p:spPr>
            <a:xfrm>
              <a:off x="97956" y="137119"/>
              <a:ext cx="2394424" cy="2524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 defTabSz="517525">
                <a:spcBef>
                  <a:spcPts val="400"/>
                </a:spcBef>
                <a:defRPr sz="1100"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8 7 6 5 4 3 2 1  1 2 3 4 5 6 7 8</a:t>
              </a:r>
            </a:p>
          </p:txBody>
        </p:sp>
      </p:grpSp>
      <p:sp>
        <p:nvSpPr>
          <p:cNvPr id="421" name="Commenti:"/>
          <p:cNvSpPr txBox="1"/>
          <p:nvPr/>
        </p:nvSpPr>
        <p:spPr>
          <a:xfrm>
            <a:off x="299267" y="3638548"/>
            <a:ext cx="1525071" cy="361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914" tIns="25914" rIns="25914" bIns="25914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Commenti:</a:t>
            </a:r>
          </a:p>
        </p:txBody>
      </p:sp>
      <p:sp>
        <p:nvSpPr>
          <p:cNvPr id="422" name="inserire formula corretta"/>
          <p:cNvSpPr txBox="1"/>
          <p:nvPr/>
        </p:nvSpPr>
        <p:spPr>
          <a:xfrm>
            <a:off x="33206" y="1763086"/>
            <a:ext cx="3112767" cy="240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000" b="0">
                <a:solidFill>
                  <a:srgbClr val="01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formula corretta cancellando i denti mancanti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Rettangolo"/>
          <p:cNvSpPr/>
          <p:nvPr/>
        </p:nvSpPr>
        <p:spPr>
          <a:xfrm>
            <a:off x="301589" y="897268"/>
            <a:ext cx="3157318" cy="3483927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0000"/>
                </a:solidFill>
              </a:defRPr>
            </a:pPr>
            <a:endParaRPr/>
          </a:p>
        </p:txBody>
      </p:sp>
      <p:graphicFrame>
        <p:nvGraphicFramePr>
          <p:cNvPr id="428" name="Group 2"/>
          <p:cNvGraphicFramePr/>
          <p:nvPr/>
        </p:nvGraphicFramePr>
        <p:xfrm>
          <a:off x="3960293" y="1180808"/>
          <a:ext cx="3848287" cy="3392766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21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84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8977">
                <a:tc gridSpan="3"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FFFFFF"/>
                          </a:solidFill>
                          <a:sym typeface="Calibri"/>
                        </a:rPr>
                        <a:t>RAPPORTI SCHELETRICI SAGITTALI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B6F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Posizione del Mascellare S.N / A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Posizione della Mandibola S.N / Pg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Relazione inter-mascellare sagittale  A.N / Pg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77">
                <a:tc gridSpan="3"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FFFFFF"/>
                          </a:solidFill>
                          <a:sym typeface="Calibri"/>
                        </a:rPr>
                        <a:t>RAPPORTI SCHELETRICI VERTICALI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B6F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Inclinazione del Mascellare S.N / ANS.PNS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Inclinazione della Mandibola S.N / Go.Gn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Relazione Inter-mascellare Verticale ANS.PNS / Go.Gn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8977">
                <a:tc gridSpan="3"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FFFFFF"/>
                          </a:solidFill>
                          <a:sym typeface="Calibri"/>
                        </a:rPr>
                        <a:t>RAPPORTI DENTO-BASALI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B6F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Inclinazione Incisivo Superiore +1 / ANS.PNS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Inclinazione Incisivo Inferiore -1 / Go.Gn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Compensazione Incisivo Inferiore  -1 / A.Pg (mm.)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8977">
                <a:tc gridSpan="3"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FFFFFF"/>
                          </a:solidFill>
                          <a:sym typeface="Calibri"/>
                        </a:rPr>
                        <a:t>RAPPORTI DENTALI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B6F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Overjet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Overbite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Angolo Inter-incisivo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429" name="CasellaDiTesto 1"/>
          <p:cNvSpPr txBox="1"/>
          <p:nvPr/>
        </p:nvSpPr>
        <p:spPr>
          <a:xfrm>
            <a:off x="534987" y="4537073"/>
            <a:ext cx="2089151" cy="350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800">
                <a:solidFill>
                  <a:srgbClr val="DB6F5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Data ________</a:t>
            </a:r>
          </a:p>
        </p:txBody>
      </p:sp>
      <p:sp>
        <p:nvSpPr>
          <p:cNvPr id="430" name="Titolo 1"/>
          <p:cNvSpPr txBox="1"/>
          <p:nvPr/>
        </p:nvSpPr>
        <p:spPr>
          <a:xfrm>
            <a:off x="571300" y="278162"/>
            <a:ext cx="8001400" cy="4632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spAutoFit/>
          </a:bodyPr>
          <a:lstStyle>
            <a:lvl1pPr defTabSz="685800">
              <a:lnSpc>
                <a:spcPct val="90000"/>
              </a:lnSpc>
              <a:defRPr sz="25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Teleradiografia latero-laterale e cefalometria finale </a:t>
            </a:r>
          </a:p>
        </p:txBody>
      </p:sp>
      <p:sp>
        <p:nvSpPr>
          <p:cNvPr id="431" name="CasellaDiTesto 3"/>
          <p:cNvSpPr txBox="1"/>
          <p:nvPr/>
        </p:nvSpPr>
        <p:spPr>
          <a:xfrm>
            <a:off x="1448013" y="2439264"/>
            <a:ext cx="864470" cy="2649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rx </a:t>
            </a:r>
          </a:p>
        </p:txBody>
      </p:sp>
      <p:sp>
        <p:nvSpPr>
          <p:cNvPr id="432" name="CasellaDiTesto 3"/>
          <p:cNvSpPr txBox="1"/>
          <p:nvPr/>
        </p:nvSpPr>
        <p:spPr>
          <a:xfrm>
            <a:off x="5118579" y="890918"/>
            <a:ext cx="1531717" cy="2649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01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dati corretti</a:t>
            </a:r>
          </a:p>
        </p:txBody>
      </p:sp>
      <p:pic>
        <p:nvPicPr>
          <p:cNvPr id="433" name="pasted-image.pdf" descr="pasted-image.pdf"/>
          <p:cNvPicPr>
            <a:picLocks noChangeAspect="1"/>
          </p:cNvPicPr>
          <p:nvPr/>
        </p:nvPicPr>
        <p:blipFill>
          <a:blip r:embed="rId2">
            <a:alphaModFix amt="25568"/>
          </a:blip>
          <a:srcRect t="38099" b="38099"/>
          <a:stretch>
            <a:fillRect/>
          </a:stretch>
        </p:blipFill>
        <p:spPr>
          <a:xfrm>
            <a:off x="-56158" y="-1366"/>
            <a:ext cx="9256119" cy="37761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8" name="Tabella 3"/>
          <p:cNvGraphicFramePr/>
          <p:nvPr/>
        </p:nvGraphicFramePr>
        <p:xfrm>
          <a:off x="134655" y="1038653"/>
          <a:ext cx="7722527" cy="404563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7722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7127"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DB6F5A"/>
                          </a:solidFill>
                          <a:sym typeface="Calibri"/>
                        </a:rPr>
                        <a:t>Risultati scheletrici</a:t>
                      </a:r>
                    </a:p>
                  </a:txBody>
                  <a:tcPr marL="45714" marR="45714" marT="45714" marB="45714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727">
                <a:tc>
                  <a:txBody>
                    <a:bodyPr/>
                    <a:lstStyle/>
                    <a:p>
                      <a:pPr defTabSz="685800">
                        <a:lnSpc>
                          <a:spcPct val="90000"/>
                        </a:lnSpc>
                        <a:spcBef>
                          <a:spcPts val="700"/>
                        </a:spcBef>
                        <a:defRPr sz="1400">
                          <a:solidFill>
                            <a:srgbClr val="535353"/>
                          </a:solidFill>
                          <a:latin typeface="Helvetica Neue"/>
                          <a:ea typeface="Helvetica Neue"/>
                          <a:cs typeface="Helvetica Neue"/>
                        </a:defRPr>
                      </a:pPr>
                      <a:endParaRPr/>
                    </a:p>
                  </a:txBody>
                  <a:tcPr marL="45714" marR="45714" marT="45714" marB="45714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579"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DB6F5A"/>
                          </a:solidFill>
                          <a:sym typeface="Calibri"/>
                        </a:rPr>
                        <a:t>Risultati dentali</a:t>
                      </a:r>
                    </a:p>
                  </a:txBody>
                  <a:tcPr marL="45714" marR="45714" marT="45714" marB="45714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5748">
                <a:tc>
                  <a:txBody>
                    <a:bodyPr/>
                    <a:lstStyle/>
                    <a:p>
                      <a:pPr defTabSz="685800">
                        <a:lnSpc>
                          <a:spcPct val="90000"/>
                        </a:lnSpc>
                        <a:spcBef>
                          <a:spcPts val="700"/>
                        </a:spcBef>
                        <a:defRPr sz="1400">
                          <a:solidFill>
                            <a:srgbClr val="535353"/>
                          </a:solidFill>
                          <a:latin typeface="Helvetica Neue"/>
                          <a:ea typeface="Helvetica Neue"/>
                          <a:cs typeface="Helvetica Neue"/>
                        </a:defRPr>
                      </a:pPr>
                      <a:endParaRPr/>
                    </a:p>
                  </a:txBody>
                  <a:tcPr marL="45714" marR="45714" marT="45714" marB="45714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595"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DB6F5A"/>
                          </a:solidFill>
                          <a:sym typeface="Calibri"/>
                        </a:rPr>
                        <a:t>Risultati a carico dei tessuti molli </a:t>
                      </a:r>
                    </a:p>
                  </a:txBody>
                  <a:tcPr marL="45714" marR="45714" marT="45714" marB="45714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50120">
                <a:tc>
                  <a:txBody>
                    <a:bodyPr/>
                    <a:lstStyle/>
                    <a:p>
                      <a:pPr defTabSz="685800">
                        <a:lnSpc>
                          <a:spcPct val="90000"/>
                        </a:lnSpc>
                        <a:spcBef>
                          <a:spcPts val="700"/>
                        </a:spcBef>
                        <a:defRPr sz="1400">
                          <a:solidFill>
                            <a:srgbClr val="535353"/>
                          </a:solidFill>
                          <a:latin typeface="Helvetica Neue"/>
                          <a:ea typeface="Helvetica Neue"/>
                          <a:cs typeface="Helvetica Neue"/>
                        </a:defRPr>
                      </a:pPr>
                      <a:endParaRPr/>
                    </a:p>
                  </a:txBody>
                  <a:tcPr marL="45714" marR="45714" marT="45714" marB="45714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39" name="Titolo 1"/>
          <p:cNvSpPr txBox="1"/>
          <p:nvPr/>
        </p:nvSpPr>
        <p:spPr>
          <a:xfrm>
            <a:off x="2280575" y="270805"/>
            <a:ext cx="3269325" cy="389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 defTabSz="685800">
              <a:lnSpc>
                <a:spcPct val="90000"/>
              </a:lnSpc>
              <a:defRPr sz="19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SINTESI FINALE </a:t>
            </a:r>
          </a:p>
        </p:txBody>
      </p:sp>
      <p:sp>
        <p:nvSpPr>
          <p:cNvPr id="440" name="inserire commenti max tot parole"/>
          <p:cNvSpPr txBox="1"/>
          <p:nvPr/>
        </p:nvSpPr>
        <p:spPr>
          <a:xfrm>
            <a:off x="2233024" y="713687"/>
            <a:ext cx="4033466" cy="2649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200" b="0">
                <a:solidFill>
                  <a:srgbClr val="01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commenti risultati (max 200 caratteri per riquadro)</a:t>
            </a:r>
          </a:p>
        </p:txBody>
      </p:sp>
      <p:pic>
        <p:nvPicPr>
          <p:cNvPr id="441" name="pasted-image.pdf" descr="pasted-image.pdf"/>
          <p:cNvPicPr>
            <a:picLocks noChangeAspect="1"/>
          </p:cNvPicPr>
          <p:nvPr/>
        </p:nvPicPr>
        <p:blipFill>
          <a:blip r:embed="rId2">
            <a:alphaModFix amt="24781"/>
          </a:blip>
          <a:srcRect t="38099" b="38099"/>
          <a:stretch>
            <a:fillRect/>
          </a:stretch>
        </p:blipFill>
        <p:spPr>
          <a:xfrm>
            <a:off x="304346" y="4001"/>
            <a:ext cx="8535110" cy="34820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Rettangolo"/>
          <p:cNvSpPr/>
          <p:nvPr/>
        </p:nvSpPr>
        <p:spPr>
          <a:xfrm>
            <a:off x="5309937" y="709159"/>
            <a:ext cx="3677995" cy="3889918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228" name="CasellaDiTesto 1"/>
          <p:cNvSpPr txBox="1"/>
          <p:nvPr/>
        </p:nvSpPr>
        <p:spPr>
          <a:xfrm>
            <a:off x="611187" y="4676773"/>
            <a:ext cx="2089151" cy="4370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800">
                <a:latin typeface="Arial"/>
                <a:ea typeface="Arial"/>
                <a:cs typeface="Arial"/>
                <a:sym typeface="Arial"/>
              </a:defRPr>
            </a:pPr>
            <a:r>
              <a:t>Ottobre</a:t>
            </a:r>
            <a:r>
              <a:rPr sz="2400"/>
              <a:t> </a:t>
            </a:r>
            <a:r>
              <a:t>2011</a:t>
            </a:r>
          </a:p>
        </p:txBody>
      </p:sp>
      <p:sp>
        <p:nvSpPr>
          <p:cNvPr id="229" name="CasellaDiTesto 3"/>
          <p:cNvSpPr txBox="1"/>
          <p:nvPr/>
        </p:nvSpPr>
        <p:spPr>
          <a:xfrm>
            <a:off x="5627963" y="2420109"/>
            <a:ext cx="2954181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it-IT" dirty="0"/>
              <a:t>I</a:t>
            </a:r>
            <a:r>
              <a:rPr dirty="0" err="1"/>
              <a:t>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lang="it-IT" dirty="0" err="1"/>
              <a:t>extraorale</a:t>
            </a:r>
            <a:r>
              <a:rPr lang="it-IT" dirty="0"/>
              <a:t> sorriso</a:t>
            </a:r>
            <a:endParaRPr dirty="0"/>
          </a:p>
        </p:txBody>
      </p:sp>
      <p:sp>
        <p:nvSpPr>
          <p:cNvPr id="230" name="Sesso:…"/>
          <p:cNvSpPr txBox="1"/>
          <p:nvPr/>
        </p:nvSpPr>
        <p:spPr>
          <a:xfrm>
            <a:off x="76199" y="3878684"/>
            <a:ext cx="4724403" cy="401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Età paziente:</a:t>
            </a:r>
          </a:p>
        </p:txBody>
      </p:sp>
      <p:sp>
        <p:nvSpPr>
          <p:cNvPr id="231" name="Sesso:…"/>
          <p:cNvSpPr txBox="1"/>
          <p:nvPr/>
        </p:nvSpPr>
        <p:spPr>
          <a:xfrm>
            <a:off x="76198" y="4429680"/>
            <a:ext cx="4724403" cy="401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Sesso:</a:t>
            </a:r>
          </a:p>
        </p:txBody>
      </p:sp>
      <p:sp>
        <p:nvSpPr>
          <p:cNvPr id="232" name="Titolo 1"/>
          <p:cNvSpPr txBox="1"/>
          <p:nvPr/>
        </p:nvSpPr>
        <p:spPr>
          <a:xfrm>
            <a:off x="593052" y="691503"/>
            <a:ext cx="3690696" cy="1200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defTabSz="685800">
              <a:lnSpc>
                <a:spcPct val="90000"/>
              </a:lnSpc>
              <a:defRPr sz="60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Caso</a:t>
            </a:r>
            <a:r>
              <a:rPr dirty="0"/>
              <a:t> n° </a:t>
            </a:r>
            <a:r>
              <a:rPr sz="2000" dirty="0" err="1">
                <a:solidFill>
                  <a:srgbClr val="FF2600"/>
                </a:solidFill>
              </a:rPr>
              <a:t>inserire</a:t>
            </a:r>
            <a:r>
              <a:rPr sz="2000" dirty="0">
                <a:solidFill>
                  <a:srgbClr val="FF2600"/>
                </a:solidFill>
              </a:rPr>
              <a:t> </a:t>
            </a:r>
            <a:r>
              <a:rPr lang="it-IT" sz="2000" dirty="0">
                <a:solidFill>
                  <a:srgbClr val="FF2600"/>
                </a:solidFill>
              </a:rPr>
              <a:t>tipologia del</a:t>
            </a:r>
            <a:r>
              <a:rPr sz="2000" dirty="0">
                <a:solidFill>
                  <a:srgbClr val="FF2600"/>
                </a:solidFill>
              </a:rPr>
              <a:t> </a:t>
            </a:r>
            <a:r>
              <a:rPr sz="2000" dirty="0" err="1">
                <a:solidFill>
                  <a:srgbClr val="FF2600"/>
                </a:solidFill>
              </a:rPr>
              <a:t>caso</a:t>
            </a:r>
            <a:endParaRPr sz="2000" dirty="0">
              <a:solidFill>
                <a:srgbClr val="FF2600"/>
              </a:solidFill>
            </a:endParaRPr>
          </a:p>
        </p:txBody>
      </p:sp>
      <p:sp>
        <p:nvSpPr>
          <p:cNvPr id="233" name="Titolo 1"/>
          <p:cNvSpPr txBox="1"/>
          <p:nvPr/>
        </p:nvSpPr>
        <p:spPr>
          <a:xfrm>
            <a:off x="97097" y="1989731"/>
            <a:ext cx="5003612" cy="411095"/>
          </a:xfrm>
          <a:prstGeom prst="rect">
            <a:avLst/>
          </a:prstGeom>
          <a:ln>
            <a:solidFill>
              <a:srgbClr val="0098A9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53535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Titolo</a:t>
            </a:r>
            <a:r>
              <a:rPr dirty="0"/>
              <a:t> del </a:t>
            </a:r>
            <a:r>
              <a:rPr dirty="0" err="1"/>
              <a:t>caso</a:t>
            </a:r>
            <a:endParaRPr dirty="0"/>
          </a:p>
        </p:txBody>
      </p:sp>
      <p:sp>
        <p:nvSpPr>
          <p:cNvPr id="235" name="Titolo 1"/>
          <p:cNvSpPr txBox="1"/>
          <p:nvPr/>
        </p:nvSpPr>
        <p:spPr>
          <a:xfrm>
            <a:off x="97100" y="3157686"/>
            <a:ext cx="5003609" cy="400105"/>
          </a:xfrm>
          <a:prstGeom prst="rect">
            <a:avLst/>
          </a:prstGeom>
          <a:ln>
            <a:solidFill>
              <a:srgbClr val="0098A9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53535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it-IT" dirty="0"/>
              <a:t>Cognome e nome del candidato</a:t>
            </a:r>
            <a:endParaRPr dirty="0"/>
          </a:p>
        </p:txBody>
      </p:sp>
      <p:pic>
        <p:nvPicPr>
          <p:cNvPr id="236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/>
          <a:stretch>
            <a:fillRect/>
          </a:stretch>
        </p:blipFill>
        <p:spPr>
          <a:xfrm>
            <a:off x="-56158" y="-8699"/>
            <a:ext cx="9256119" cy="98205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 thruBlk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8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  <p:sp>
        <p:nvSpPr>
          <p:cNvPr id="239" name="Rettangolo"/>
          <p:cNvSpPr/>
          <p:nvPr/>
        </p:nvSpPr>
        <p:spPr>
          <a:xfrm>
            <a:off x="6221981" y="572541"/>
            <a:ext cx="2506064" cy="3388818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40" name="CasellaDiTesto 3"/>
          <p:cNvSpPr txBox="1"/>
          <p:nvPr/>
        </p:nvSpPr>
        <p:spPr>
          <a:xfrm>
            <a:off x="34676" y="4358918"/>
            <a:ext cx="4871387" cy="401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defTabSz="517525">
              <a:spcBef>
                <a:spcPts val="400"/>
              </a:spcBef>
              <a:defRPr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>
                <a:solidFill>
                  <a:srgbClr val="DB6F5A"/>
                </a:solidFill>
              </a:rPr>
              <a:t>Fotografie extraorali -</a:t>
            </a:r>
            <a:r>
              <a:t> </a:t>
            </a:r>
            <a:r>
              <a:rPr>
                <a:solidFill>
                  <a:srgbClr val="0198A9"/>
                </a:solidFill>
              </a:rPr>
              <a:t>Data _________   </a:t>
            </a:r>
            <a:r>
              <a:t> </a:t>
            </a:r>
          </a:p>
        </p:txBody>
      </p:sp>
      <p:sp>
        <p:nvSpPr>
          <p:cNvPr id="241" name="Rettangolo"/>
          <p:cNvSpPr/>
          <p:nvPr/>
        </p:nvSpPr>
        <p:spPr>
          <a:xfrm>
            <a:off x="305914" y="572541"/>
            <a:ext cx="2506062" cy="3388818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42" name="Rettangolo"/>
          <p:cNvSpPr/>
          <p:nvPr/>
        </p:nvSpPr>
        <p:spPr>
          <a:xfrm>
            <a:off x="3263948" y="572541"/>
            <a:ext cx="2506063" cy="3388818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43" name="CasellaDiTesto 3"/>
          <p:cNvSpPr txBox="1"/>
          <p:nvPr/>
        </p:nvSpPr>
        <p:spPr>
          <a:xfrm>
            <a:off x="365541" y="2128191"/>
            <a:ext cx="2386808" cy="2649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DB6F5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foto extraorale sorriso</a:t>
            </a:r>
          </a:p>
        </p:txBody>
      </p:sp>
      <p:sp>
        <p:nvSpPr>
          <p:cNvPr id="244" name="CasellaDiTesto 3"/>
          <p:cNvSpPr txBox="1"/>
          <p:nvPr/>
        </p:nvSpPr>
        <p:spPr>
          <a:xfrm>
            <a:off x="3323575" y="2128191"/>
            <a:ext cx="2386808" cy="2649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DB6F5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foto extraorale frontale</a:t>
            </a:r>
          </a:p>
        </p:txBody>
      </p:sp>
      <p:sp>
        <p:nvSpPr>
          <p:cNvPr id="245" name="CasellaDiTesto 3"/>
          <p:cNvSpPr txBox="1"/>
          <p:nvPr/>
        </p:nvSpPr>
        <p:spPr>
          <a:xfrm>
            <a:off x="6281608" y="2128191"/>
            <a:ext cx="2386808" cy="2649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DB6F5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foto profilo destro 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0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  <p:sp>
        <p:nvSpPr>
          <p:cNvPr id="251" name="CasellaDiTesto 3"/>
          <p:cNvSpPr txBox="1"/>
          <p:nvPr/>
        </p:nvSpPr>
        <p:spPr>
          <a:xfrm>
            <a:off x="66426" y="4635498"/>
            <a:ext cx="5640610" cy="401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>
                <a:solidFill>
                  <a:srgbClr val="DB6F5A"/>
                </a:solidFill>
              </a:rPr>
              <a:t>Fotografie intraorali iniziali - </a:t>
            </a:r>
            <a:r>
              <a:rPr>
                <a:solidFill>
                  <a:srgbClr val="0198A9"/>
                </a:solidFill>
              </a:rPr>
              <a:t>Data ________</a:t>
            </a:r>
          </a:p>
        </p:txBody>
      </p:sp>
      <p:sp>
        <p:nvSpPr>
          <p:cNvPr id="252" name="Rettangolo"/>
          <p:cNvSpPr/>
          <p:nvPr/>
        </p:nvSpPr>
        <p:spPr>
          <a:xfrm>
            <a:off x="4684810" y="26788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53" name="Rettangolo"/>
          <p:cNvSpPr/>
          <p:nvPr/>
        </p:nvSpPr>
        <p:spPr>
          <a:xfrm>
            <a:off x="1281564" y="26788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54" name="Rettangolo"/>
          <p:cNvSpPr/>
          <p:nvPr/>
        </p:nvSpPr>
        <p:spPr>
          <a:xfrm>
            <a:off x="6209822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55" name="Rettangolo"/>
          <p:cNvSpPr/>
          <p:nvPr/>
        </p:nvSpPr>
        <p:spPr>
          <a:xfrm>
            <a:off x="3202318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56" name="Rettangolo"/>
          <p:cNvSpPr/>
          <p:nvPr/>
        </p:nvSpPr>
        <p:spPr>
          <a:xfrm>
            <a:off x="194814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57" name="inserire foto"/>
          <p:cNvSpPr txBox="1"/>
          <p:nvPr/>
        </p:nvSpPr>
        <p:spPr>
          <a:xfrm>
            <a:off x="1922503" y="3339970"/>
            <a:ext cx="1666478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lang="it-IT" dirty="0" err="1"/>
              <a:t>intraorale</a:t>
            </a:r>
            <a:endParaRPr dirty="0"/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it-IT" dirty="0"/>
              <a:t>o</a:t>
            </a:r>
            <a:r>
              <a:rPr dirty="0" err="1"/>
              <a:t>ccusale</a:t>
            </a:r>
            <a:r>
              <a:rPr dirty="0"/>
              <a:t> </a:t>
            </a:r>
            <a:r>
              <a:rPr dirty="0" err="1"/>
              <a:t>superiore</a:t>
            </a:r>
            <a:r>
              <a:rPr lang="it-IT" dirty="0"/>
              <a:t> </a:t>
            </a:r>
            <a:r>
              <a:rPr lang="it-IT" dirty="0" err="1"/>
              <a:t>pre</a:t>
            </a:r>
            <a:endParaRPr dirty="0"/>
          </a:p>
        </p:txBody>
      </p:sp>
      <p:sp>
        <p:nvSpPr>
          <p:cNvPr id="259" name="CasellaDiTesto 3"/>
          <p:cNvSpPr txBox="1"/>
          <p:nvPr/>
        </p:nvSpPr>
        <p:spPr>
          <a:xfrm>
            <a:off x="600758" y="1114499"/>
            <a:ext cx="1612517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DB6F5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 err="1"/>
              <a:t>inserire</a:t>
            </a:r>
            <a:r>
              <a:rPr dirty="0"/>
              <a:t> </a:t>
            </a:r>
            <a:r>
              <a:rPr lang="it-IT" dirty="0"/>
              <a:t>foto </a:t>
            </a:r>
            <a:r>
              <a:rPr lang="it-IT" dirty="0" err="1"/>
              <a:t>intraorale</a:t>
            </a:r>
            <a:r>
              <a:rPr lang="it-IT" dirty="0"/>
              <a:t> laterale destra </a:t>
            </a:r>
            <a:r>
              <a:rPr lang="it-IT" dirty="0" err="1"/>
              <a:t>pre</a:t>
            </a:r>
            <a:endParaRPr dirty="0"/>
          </a:p>
        </p:txBody>
      </p:sp>
      <p:sp>
        <p:nvSpPr>
          <p:cNvPr id="260" name="inserire foto"/>
          <p:cNvSpPr txBox="1"/>
          <p:nvPr/>
        </p:nvSpPr>
        <p:spPr>
          <a:xfrm>
            <a:off x="3326853" y="1203658"/>
            <a:ext cx="2418287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lang="it-IT" dirty="0" err="1"/>
              <a:t>intraorale</a:t>
            </a:r>
            <a:r>
              <a:rPr lang="it-IT" dirty="0"/>
              <a:t> frontale </a:t>
            </a:r>
            <a:r>
              <a:rPr lang="it-IT" dirty="0" err="1"/>
              <a:t>pre</a:t>
            </a:r>
            <a:endParaRPr dirty="0"/>
          </a:p>
        </p:txBody>
      </p:sp>
      <p:sp>
        <p:nvSpPr>
          <p:cNvPr id="261" name="inserire foto"/>
          <p:cNvSpPr txBox="1"/>
          <p:nvPr/>
        </p:nvSpPr>
        <p:spPr>
          <a:xfrm>
            <a:off x="6539013" y="1157193"/>
            <a:ext cx="2008976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dirty="0" err="1"/>
              <a:t>inserire</a:t>
            </a:r>
            <a:r>
              <a:rPr dirty="0"/>
              <a:t> </a:t>
            </a:r>
            <a:r>
              <a:rPr lang="it-IT" dirty="0"/>
              <a:t>foto </a:t>
            </a:r>
            <a:r>
              <a:rPr lang="it-IT" dirty="0" err="1"/>
              <a:t>intraorale</a:t>
            </a:r>
            <a:r>
              <a:rPr lang="it-IT" dirty="0"/>
              <a:t> laterale sinistra </a:t>
            </a:r>
            <a:r>
              <a:rPr lang="it-IT" dirty="0" err="1"/>
              <a:t>pre</a:t>
            </a:r>
            <a:endParaRPr dirty="0"/>
          </a:p>
        </p:txBody>
      </p:sp>
      <p:sp>
        <p:nvSpPr>
          <p:cNvPr id="2" name="inserire foto">
            <a:extLst>
              <a:ext uri="{FF2B5EF4-FFF2-40B4-BE49-F238E27FC236}">
                <a16:creationId xmlns:a16="http://schemas.microsoft.com/office/drawing/2014/main" id="{E35CB34E-59A6-B35F-8D87-C2D5CA3FABEE}"/>
              </a:ext>
            </a:extLst>
          </p:cNvPr>
          <p:cNvSpPr txBox="1"/>
          <p:nvPr/>
        </p:nvSpPr>
        <p:spPr>
          <a:xfrm>
            <a:off x="5075710" y="3330525"/>
            <a:ext cx="1587931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lang="it-IT" dirty="0" err="1"/>
              <a:t>intraorale</a:t>
            </a:r>
            <a:endParaRPr dirty="0"/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it-IT" dirty="0"/>
              <a:t>o</a:t>
            </a:r>
            <a:r>
              <a:rPr dirty="0" err="1"/>
              <a:t>ccusale</a:t>
            </a:r>
            <a:r>
              <a:rPr dirty="0"/>
              <a:t> </a:t>
            </a:r>
            <a:r>
              <a:rPr lang="it-IT" dirty="0"/>
              <a:t>inferiore </a:t>
            </a:r>
            <a:r>
              <a:rPr lang="it-IT" dirty="0" err="1"/>
              <a:t>pre</a:t>
            </a:r>
            <a:endParaRPr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  <p:sp>
        <p:nvSpPr>
          <p:cNvPr id="267" name="CasellaDiTesto 3"/>
          <p:cNvSpPr txBox="1"/>
          <p:nvPr/>
        </p:nvSpPr>
        <p:spPr>
          <a:xfrm>
            <a:off x="104528" y="4635498"/>
            <a:ext cx="6764853" cy="401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>
                <a:solidFill>
                  <a:srgbClr val="DB6F5A"/>
                </a:solidFill>
              </a:rPr>
              <a:t>Modelli in gesso iniziali </a:t>
            </a:r>
            <a:r>
              <a:t>-</a:t>
            </a:r>
            <a:r>
              <a:rPr>
                <a:solidFill>
                  <a:srgbClr val="0198A9"/>
                </a:solidFill>
              </a:rPr>
              <a:t> Data ________</a:t>
            </a:r>
          </a:p>
        </p:txBody>
      </p:sp>
      <p:sp>
        <p:nvSpPr>
          <p:cNvPr id="268" name="inserire modello"/>
          <p:cNvSpPr txBox="1"/>
          <p:nvPr/>
        </p:nvSpPr>
        <p:spPr>
          <a:xfrm>
            <a:off x="642794" y="1120768"/>
            <a:ext cx="1797758" cy="442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269" name="inserire modello"/>
          <p:cNvSpPr txBox="1"/>
          <p:nvPr/>
        </p:nvSpPr>
        <p:spPr>
          <a:xfrm>
            <a:off x="3689072" y="1120771"/>
            <a:ext cx="1797758" cy="4427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270" name="inserire modello"/>
          <p:cNvSpPr txBox="1"/>
          <p:nvPr/>
        </p:nvSpPr>
        <p:spPr>
          <a:xfrm>
            <a:off x="6685388" y="1152484"/>
            <a:ext cx="1797758" cy="442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271" name="Rettangolo"/>
          <p:cNvSpPr/>
          <p:nvPr/>
        </p:nvSpPr>
        <p:spPr>
          <a:xfrm>
            <a:off x="4824841" y="259244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72" name="Rettangolo"/>
          <p:cNvSpPr/>
          <p:nvPr/>
        </p:nvSpPr>
        <p:spPr>
          <a:xfrm>
            <a:off x="1344845" y="259244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73" name="Rettangolo"/>
          <p:cNvSpPr/>
          <p:nvPr/>
        </p:nvSpPr>
        <p:spPr>
          <a:xfrm>
            <a:off x="6209822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74" name="Rettangolo"/>
          <p:cNvSpPr/>
          <p:nvPr/>
        </p:nvSpPr>
        <p:spPr>
          <a:xfrm>
            <a:off x="3202318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75" name="Rettangolo"/>
          <p:cNvSpPr/>
          <p:nvPr/>
        </p:nvSpPr>
        <p:spPr>
          <a:xfrm>
            <a:off x="194814" y="459634"/>
            <a:ext cx="2667358" cy="176504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98A9"/>
                </a:solidFill>
              </a:defRPr>
            </a:pPr>
            <a:endParaRPr/>
          </a:p>
        </p:txBody>
      </p:sp>
      <p:sp>
        <p:nvSpPr>
          <p:cNvPr id="276" name="inserire modello"/>
          <p:cNvSpPr txBox="1"/>
          <p:nvPr/>
        </p:nvSpPr>
        <p:spPr>
          <a:xfrm>
            <a:off x="6685388" y="1152484"/>
            <a:ext cx="1797758" cy="442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277" name="inserire modello"/>
          <p:cNvSpPr txBox="1"/>
          <p:nvPr/>
        </p:nvSpPr>
        <p:spPr>
          <a:xfrm>
            <a:off x="1689195" y="3253581"/>
            <a:ext cx="1797759" cy="4427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/>
              <a:t>inserire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dirty="0" err="1"/>
              <a:t>modello</a:t>
            </a:r>
            <a:r>
              <a:rPr dirty="0"/>
              <a:t>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/>
              <a:t>   Come da schema </a:t>
            </a:r>
            <a:r>
              <a:rPr dirty="0" err="1"/>
              <a:t>foto</a:t>
            </a:r>
            <a:endParaRPr dirty="0"/>
          </a:p>
        </p:txBody>
      </p:sp>
      <p:sp>
        <p:nvSpPr>
          <p:cNvPr id="278" name="inserire modello"/>
          <p:cNvSpPr txBox="1"/>
          <p:nvPr/>
        </p:nvSpPr>
        <p:spPr>
          <a:xfrm>
            <a:off x="5259639" y="3254359"/>
            <a:ext cx="1797758" cy="4427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279" name="inserire modello"/>
          <p:cNvSpPr txBox="1"/>
          <p:nvPr/>
        </p:nvSpPr>
        <p:spPr>
          <a:xfrm>
            <a:off x="642794" y="1120768"/>
            <a:ext cx="1797758" cy="442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  <p:sp>
        <p:nvSpPr>
          <p:cNvPr id="280" name="inserire modello"/>
          <p:cNvSpPr txBox="1"/>
          <p:nvPr/>
        </p:nvSpPr>
        <p:spPr>
          <a:xfrm>
            <a:off x="3689072" y="1120771"/>
            <a:ext cx="1797758" cy="4427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inserire foto modello pre</a:t>
            </a:r>
          </a:p>
          <a:p>
            <a: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   Come da schema foto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CasellaDiTesto 3"/>
          <p:cNvSpPr txBox="1"/>
          <p:nvPr/>
        </p:nvSpPr>
        <p:spPr>
          <a:xfrm>
            <a:off x="1407261" y="534974"/>
            <a:ext cx="5836227" cy="4508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24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ORTOPANTOMOGRAFIA</a:t>
            </a:r>
          </a:p>
        </p:txBody>
      </p:sp>
      <p:sp>
        <p:nvSpPr>
          <p:cNvPr id="286" name="Commenti:"/>
          <p:cNvSpPr txBox="1"/>
          <p:nvPr/>
        </p:nvSpPr>
        <p:spPr>
          <a:xfrm>
            <a:off x="299267" y="3638548"/>
            <a:ext cx="1525071" cy="361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914" tIns="25914" rIns="25914" bIns="25914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Commenti:</a:t>
            </a:r>
          </a:p>
        </p:txBody>
      </p:sp>
      <p:grpSp>
        <p:nvGrpSpPr>
          <p:cNvPr id="289" name="Testo"/>
          <p:cNvGrpSpPr/>
          <p:nvPr/>
        </p:nvGrpSpPr>
        <p:grpSpPr>
          <a:xfrm>
            <a:off x="97060" y="4029962"/>
            <a:ext cx="7279094" cy="1011986"/>
            <a:chOff x="0" y="0"/>
            <a:chExt cx="7279092" cy="1011985"/>
          </a:xfrm>
        </p:grpSpPr>
        <p:sp>
          <p:nvSpPr>
            <p:cNvPr id="287" name="Rectangle"/>
            <p:cNvSpPr/>
            <p:nvPr/>
          </p:nvSpPr>
          <p:spPr>
            <a:xfrm>
              <a:off x="-1" y="-1"/>
              <a:ext cx="7279094" cy="1011987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98A9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 sz="14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endParaRPr/>
            </a:p>
          </p:txBody>
        </p:sp>
        <p:sp>
          <p:nvSpPr>
            <p:cNvPr id="288" name="Inserire il testo qui (lunghezza max 200 caratteri spazi inclusi)"/>
            <p:cNvSpPr txBox="1"/>
            <p:nvPr/>
          </p:nvSpPr>
          <p:spPr>
            <a:xfrm>
              <a:off x="-1" y="-1"/>
              <a:ext cx="7279094" cy="2896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4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Inserire il testo qui (lunghezza max 200 caratteri spazi inclusi)</a:t>
              </a:r>
            </a:p>
          </p:txBody>
        </p:sp>
      </p:grpSp>
      <p:pic>
        <p:nvPicPr>
          <p:cNvPr id="290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 b="25147"/>
          <a:stretch>
            <a:fillRect/>
          </a:stretch>
        </p:blipFill>
        <p:spPr>
          <a:xfrm>
            <a:off x="-56158" y="-6251"/>
            <a:ext cx="9256119" cy="583099"/>
          </a:xfrm>
          <a:prstGeom prst="rect">
            <a:avLst/>
          </a:prstGeom>
          <a:ln w="12700">
            <a:miter lim="400000"/>
          </a:ln>
        </p:spPr>
      </p:pic>
      <p:sp>
        <p:nvSpPr>
          <p:cNvPr id="293" name="Rettangolo"/>
          <p:cNvSpPr/>
          <p:nvPr/>
        </p:nvSpPr>
        <p:spPr>
          <a:xfrm>
            <a:off x="3271774" y="1258328"/>
            <a:ext cx="5652956" cy="2499176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294" name="Commenti:"/>
          <p:cNvSpPr txBox="1"/>
          <p:nvPr/>
        </p:nvSpPr>
        <p:spPr>
          <a:xfrm>
            <a:off x="299267" y="3638548"/>
            <a:ext cx="1525071" cy="361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914" tIns="25914" rIns="25914" bIns="25914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00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Commenti:</a:t>
            </a:r>
          </a:p>
        </p:txBody>
      </p:sp>
      <p:sp>
        <p:nvSpPr>
          <p:cNvPr id="295" name="inserire RX"/>
          <p:cNvSpPr txBox="1"/>
          <p:nvPr/>
        </p:nvSpPr>
        <p:spPr>
          <a:xfrm>
            <a:off x="5508514" y="2439264"/>
            <a:ext cx="1179472" cy="2649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RX OPT</a:t>
            </a:r>
          </a:p>
        </p:txBody>
      </p:sp>
      <p:sp>
        <p:nvSpPr>
          <p:cNvPr id="296" name="Rettangolo"/>
          <p:cNvSpPr/>
          <p:nvPr/>
        </p:nvSpPr>
        <p:spPr>
          <a:xfrm>
            <a:off x="147870" y="2068602"/>
            <a:ext cx="2883439" cy="1100838"/>
          </a:xfrm>
          <a:prstGeom prst="rect">
            <a:avLst/>
          </a:prstGeom>
          <a:solidFill>
            <a:srgbClr val="DB6F5A"/>
          </a:solidFill>
          <a:ln w="19050">
            <a:solidFill>
              <a:srgbClr val="FFFFFF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DB6F5A"/>
                </a:solidFill>
              </a:defRPr>
            </a:pPr>
            <a:endParaRPr/>
          </a:p>
        </p:txBody>
      </p:sp>
      <p:sp>
        <p:nvSpPr>
          <p:cNvPr id="297" name="CasellaDiTesto 3"/>
          <p:cNvSpPr txBox="1"/>
          <p:nvPr/>
        </p:nvSpPr>
        <p:spPr>
          <a:xfrm>
            <a:off x="501892" y="1467163"/>
            <a:ext cx="2466980" cy="401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Formula dentaria </a:t>
            </a:r>
          </a:p>
        </p:txBody>
      </p:sp>
      <p:grpSp>
        <p:nvGrpSpPr>
          <p:cNvPr id="302" name="Gruppo"/>
          <p:cNvGrpSpPr/>
          <p:nvPr/>
        </p:nvGrpSpPr>
        <p:grpSpPr>
          <a:xfrm>
            <a:off x="350542" y="2185629"/>
            <a:ext cx="2478095" cy="866782"/>
            <a:chOff x="14285" y="0"/>
            <a:chExt cx="2478093" cy="866781"/>
          </a:xfrm>
        </p:grpSpPr>
        <p:sp>
          <p:nvSpPr>
            <p:cNvPr id="298" name="8 7 6 5 4 3 2 1  1 2 3 4 5 6 7 8"/>
            <p:cNvSpPr txBox="1"/>
            <p:nvPr/>
          </p:nvSpPr>
          <p:spPr>
            <a:xfrm>
              <a:off x="38098" y="457201"/>
              <a:ext cx="2394424" cy="2524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 defTabSz="517525">
                <a:spcBef>
                  <a:spcPts val="400"/>
                </a:spcBef>
                <a:defRPr sz="1100"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  8 7 6 5 4 3 2 1  1 2 3 4 5 6 7 8</a:t>
              </a:r>
            </a:p>
          </p:txBody>
        </p:sp>
        <p:sp>
          <p:nvSpPr>
            <p:cNvPr id="299" name="Linea"/>
            <p:cNvSpPr/>
            <p:nvPr/>
          </p:nvSpPr>
          <p:spPr>
            <a:xfrm flipH="1">
              <a:off x="1081087" y="-1"/>
              <a:ext cx="810" cy="866782"/>
            </a:xfrm>
            <a:prstGeom prst="line">
              <a:avLst/>
            </a:prstGeom>
            <a:noFill/>
            <a:ln w="1905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300" name="Linea"/>
            <p:cNvSpPr/>
            <p:nvPr/>
          </p:nvSpPr>
          <p:spPr>
            <a:xfrm flipH="1" flipV="1">
              <a:off x="14285" y="429616"/>
              <a:ext cx="2156406" cy="3"/>
            </a:xfrm>
            <a:prstGeom prst="line">
              <a:avLst/>
            </a:prstGeom>
            <a:noFill/>
            <a:ln w="1905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301" name="8 7 6 5 4 3 2 1  1 2 3 4 5 6 7 8"/>
            <p:cNvSpPr txBox="1"/>
            <p:nvPr/>
          </p:nvSpPr>
          <p:spPr>
            <a:xfrm>
              <a:off x="97956" y="137119"/>
              <a:ext cx="2394424" cy="2524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 defTabSz="517525">
                <a:spcBef>
                  <a:spcPts val="400"/>
                </a:spcBef>
                <a:defRPr sz="1100"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8 7 6 5 4 3 2 1  1 2 3 4 5 6 7 8</a:t>
              </a:r>
            </a:p>
          </p:txBody>
        </p:sp>
      </p:grpSp>
      <p:sp>
        <p:nvSpPr>
          <p:cNvPr id="303" name="Commenti:"/>
          <p:cNvSpPr txBox="1"/>
          <p:nvPr/>
        </p:nvSpPr>
        <p:spPr>
          <a:xfrm>
            <a:off x="299267" y="3638548"/>
            <a:ext cx="1525071" cy="361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914" tIns="25914" rIns="25914" bIns="25914">
            <a:spAutoFit/>
          </a:bodyPr>
          <a:lstStyle>
            <a:lvl1pPr defTabSz="517525">
              <a:spcBef>
                <a:spcPts val="400"/>
              </a:spcBef>
              <a:defRPr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Commenti:</a:t>
            </a:r>
          </a:p>
        </p:txBody>
      </p:sp>
      <p:sp>
        <p:nvSpPr>
          <p:cNvPr id="304" name="inserire formula corretta"/>
          <p:cNvSpPr txBox="1"/>
          <p:nvPr/>
        </p:nvSpPr>
        <p:spPr>
          <a:xfrm>
            <a:off x="33206" y="1763086"/>
            <a:ext cx="3112767" cy="240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000" b="0">
                <a:solidFill>
                  <a:srgbClr val="0198A9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formula corretta cancellando i denti mancanti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" name="pasted-image.pdf" descr="pasted-image.pdf"/>
          <p:cNvPicPr>
            <a:picLocks noChangeAspect="1"/>
          </p:cNvPicPr>
          <p:nvPr/>
        </p:nvPicPr>
        <p:blipFill>
          <a:blip r:embed="rId2">
            <a:alphaModFix amt="24291"/>
          </a:blip>
          <a:srcRect t="38099" b="32145"/>
          <a:stretch>
            <a:fillRect/>
          </a:stretch>
        </p:blipFill>
        <p:spPr>
          <a:xfrm>
            <a:off x="-98942" y="4001"/>
            <a:ext cx="9341686" cy="47643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308" name="Group 2"/>
          <p:cNvGraphicFramePr/>
          <p:nvPr/>
        </p:nvGraphicFramePr>
        <p:xfrm>
          <a:off x="3880651" y="1308799"/>
          <a:ext cx="3848287" cy="3392766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21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84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8977">
                <a:tc gridSpan="3"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FFFFFF"/>
                          </a:solidFill>
                          <a:sym typeface="Calibri"/>
                        </a:rPr>
                        <a:t>RAPPORTI SCHELETRICI SAGITTALI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B6F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Posizione del Mascellare S.N / A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800">
                          <a:sym typeface="Calibri"/>
                        </a:defRPr>
                      </a:pPr>
                      <a:r>
                        <a:t>±</a:t>
                      </a:r>
                      <a:r>
                        <a:rPr u="sng"/>
                        <a:t>   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 dirty="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Posizione della Mandibola S.N / Pg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Relazione inter-mascellare sagittale  A.N / Pg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77">
                <a:tc gridSpan="3"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FFFFFF"/>
                          </a:solidFill>
                          <a:sym typeface="Calibri"/>
                        </a:rPr>
                        <a:t>RAPPORTI SCHELETRICI VERTICALI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B6F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Inclinazione del Mascellare S.N / ANS.PNS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Inclinazione della Mandibola S.N / Go.Gn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Relazione Inter-mascellare Verticale ANS.PNS / Go.Gn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8977">
                <a:tc gridSpan="3"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FFFFFF"/>
                          </a:solidFill>
                          <a:sym typeface="Calibri"/>
                        </a:rPr>
                        <a:t>RAPPORTI DENTO-BASALI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B6F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Inclinazione Incisivo Superiore +1 / ANS.PNS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9754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Inclinazione Incisivo Inferiore -1 / Go.Gn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Compensazione Incisivo Inferiore  -1 / A.Pg (mm.)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 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8977">
                <a:tc gridSpan="3"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FFFFFF"/>
                          </a:solidFill>
                          <a:sym typeface="Calibri"/>
                        </a:rPr>
                        <a:t>RAPPORTI DENTALI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DB6F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Overjet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Overbite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6002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Angolo Inter-incisivo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1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>
                          <a:solidFill>
                            <a:srgbClr val="0098A9"/>
                          </a:solidFill>
                          <a:sym typeface="Calibri"/>
                        </a:rPr>
                        <a:t>±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800" dirty="0">
                          <a:solidFill>
                            <a:srgbClr val="0098A9"/>
                          </a:solidFill>
                          <a:sym typeface="Calibri"/>
                        </a:rPr>
                        <a:t>[   ]</a:t>
                      </a:r>
                    </a:p>
                  </a:txBody>
                  <a:tcPr marL="23896" marR="23896" marT="23896" marB="23896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309" name="CasellaDiTesto 1"/>
          <p:cNvSpPr txBox="1"/>
          <p:nvPr/>
        </p:nvSpPr>
        <p:spPr>
          <a:xfrm>
            <a:off x="611187" y="4676773"/>
            <a:ext cx="2089151" cy="4370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800">
                <a:latin typeface="Arial"/>
                <a:ea typeface="Arial"/>
                <a:cs typeface="Arial"/>
                <a:sym typeface="Arial"/>
              </a:defRPr>
            </a:pPr>
            <a:r>
              <a:t>Ottobre</a:t>
            </a:r>
            <a:r>
              <a:rPr sz="2400"/>
              <a:t> </a:t>
            </a:r>
            <a:r>
              <a:t>2011</a:t>
            </a:r>
          </a:p>
        </p:txBody>
      </p:sp>
      <p:sp>
        <p:nvSpPr>
          <p:cNvPr id="310" name="CasellaDiTesto 3"/>
          <p:cNvSpPr txBox="1"/>
          <p:nvPr/>
        </p:nvSpPr>
        <p:spPr>
          <a:xfrm>
            <a:off x="1162374" y="2439260"/>
            <a:ext cx="2712167" cy="2775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>
                <a:solidFill>
                  <a:srgbClr val="FF26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rx </a:t>
            </a:r>
          </a:p>
        </p:txBody>
      </p:sp>
      <p:sp>
        <p:nvSpPr>
          <p:cNvPr id="311" name="Titolo 1"/>
          <p:cNvSpPr txBox="1"/>
          <p:nvPr/>
        </p:nvSpPr>
        <p:spPr>
          <a:xfrm>
            <a:off x="469700" y="354888"/>
            <a:ext cx="8132592" cy="4632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spAutoFit/>
          </a:bodyPr>
          <a:lstStyle>
            <a:lvl1pPr defTabSz="685800">
              <a:lnSpc>
                <a:spcPct val="90000"/>
              </a:lnSpc>
              <a:defRPr sz="25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Teleradiografia latero-laterale e cefalometria iniziale </a:t>
            </a:r>
          </a:p>
        </p:txBody>
      </p:sp>
      <p:sp>
        <p:nvSpPr>
          <p:cNvPr id="312" name="Rettangolo"/>
          <p:cNvSpPr/>
          <p:nvPr/>
        </p:nvSpPr>
        <p:spPr>
          <a:xfrm>
            <a:off x="397803" y="1001132"/>
            <a:ext cx="3157318" cy="34839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98A9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3200"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313" name="CasellaDiTesto 1"/>
          <p:cNvSpPr txBox="1"/>
          <p:nvPr/>
        </p:nvSpPr>
        <p:spPr>
          <a:xfrm>
            <a:off x="439737" y="4537075"/>
            <a:ext cx="2089151" cy="4370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800">
                <a:solidFill>
                  <a:srgbClr val="0198A9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Data ________</a:t>
            </a:r>
            <a:r>
              <a:rPr sz="2400"/>
              <a:t> </a:t>
            </a:r>
          </a:p>
        </p:txBody>
      </p:sp>
      <p:sp>
        <p:nvSpPr>
          <p:cNvPr id="314" name="CasellaDiTesto 3"/>
          <p:cNvSpPr txBox="1"/>
          <p:nvPr/>
        </p:nvSpPr>
        <p:spPr>
          <a:xfrm>
            <a:off x="5315208" y="927796"/>
            <a:ext cx="2712164" cy="2649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dati corretti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CasellaDiTesto 2"/>
          <p:cNvSpPr txBox="1"/>
          <p:nvPr/>
        </p:nvSpPr>
        <p:spPr>
          <a:xfrm>
            <a:off x="0" y="-2"/>
            <a:ext cx="2466975" cy="4465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914" tIns="25914" rIns="25914" bIns="25914">
            <a:spAutoFit/>
          </a:bodyPr>
          <a:lstStyle>
            <a:lvl1pPr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Diagnosi</a:t>
            </a:r>
          </a:p>
        </p:txBody>
      </p:sp>
      <p:graphicFrame>
        <p:nvGraphicFramePr>
          <p:cNvPr id="320" name="Tabella 3"/>
          <p:cNvGraphicFramePr/>
          <p:nvPr/>
        </p:nvGraphicFramePr>
        <p:xfrm>
          <a:off x="321467" y="1406525"/>
          <a:ext cx="8501063" cy="314325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4062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38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86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DB6F5A"/>
                          </a:solidFill>
                          <a:sym typeface="Calibri"/>
                        </a:rPr>
                        <a:t>          Occlusale Sagittale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000">
                          <a:sym typeface="Calibri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DB6F5A"/>
                          </a:solidFill>
                          <a:sym typeface="Calibri"/>
                        </a:rPr>
                        <a:t>          Occlusale Verticale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000">
                          <a:sym typeface="Calibri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DB6F5A"/>
                          </a:solidFill>
                          <a:sym typeface="Calibri"/>
                        </a:rPr>
                        <a:t>          Occlusale Trasversale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000">
                          <a:sym typeface="Calibri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DB6F5A"/>
                          </a:solidFill>
                          <a:sym typeface="Calibri"/>
                        </a:rPr>
                        <a:t>          Scheletrica Sagittale 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000">
                          <a:sym typeface="Calibri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DB6F5A"/>
                          </a:solidFill>
                          <a:sym typeface="Calibri"/>
                        </a:rPr>
                        <a:t>          Scheletrica Verticale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defRPr sz="1000">
                          <a:sym typeface="Calibri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98A9"/>
                      </a:solidFill>
                    </a:lnL>
                    <a:lnR w="12700">
                      <a:solidFill>
                        <a:srgbClr val="0098A9"/>
                      </a:solidFill>
                    </a:lnR>
                    <a:lnT w="12700">
                      <a:solidFill>
                        <a:srgbClr val="0098A9"/>
                      </a:solidFill>
                    </a:lnT>
                    <a:lnB w="12700">
                      <a:solidFill>
                        <a:srgbClr val="0098A9"/>
                      </a:solidFill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21" name="DIAGNOSI"/>
          <p:cNvSpPr txBox="1"/>
          <p:nvPr/>
        </p:nvSpPr>
        <p:spPr>
          <a:xfrm>
            <a:off x="3731309" y="490258"/>
            <a:ext cx="1681375" cy="4508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24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DIAGNOSI</a:t>
            </a:r>
            <a:r>
              <a:rPr sz="2000"/>
              <a:t> </a:t>
            </a:r>
          </a:p>
        </p:txBody>
      </p:sp>
      <p:sp>
        <p:nvSpPr>
          <p:cNvPr id="322" name="inserire commenti max tot parole"/>
          <p:cNvSpPr txBox="1"/>
          <p:nvPr/>
        </p:nvSpPr>
        <p:spPr>
          <a:xfrm>
            <a:off x="2737488" y="1038180"/>
            <a:ext cx="4281879" cy="2649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200" b="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inserire commenti diagnostici (max 200 caratteri per riquadro)</a:t>
            </a:r>
          </a:p>
        </p:txBody>
      </p:sp>
      <p:pic>
        <p:nvPicPr>
          <p:cNvPr id="323" name="pasted-image.pdf" descr="pasted-image.pdf"/>
          <p:cNvPicPr>
            <a:picLocks noChangeAspect="1"/>
          </p:cNvPicPr>
          <p:nvPr/>
        </p:nvPicPr>
        <p:blipFill>
          <a:blip r:embed="rId2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8" name="Immagine 4" descr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0677" y="4042047"/>
            <a:ext cx="1177404" cy="111988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31" name="Testo"/>
          <p:cNvGrpSpPr/>
          <p:nvPr/>
        </p:nvGrpSpPr>
        <p:grpSpPr>
          <a:xfrm>
            <a:off x="465507" y="1579880"/>
            <a:ext cx="8140980" cy="2555239"/>
            <a:chOff x="0" y="0"/>
            <a:chExt cx="8140978" cy="2555238"/>
          </a:xfrm>
        </p:grpSpPr>
        <p:sp>
          <p:nvSpPr>
            <p:cNvPr id="329" name="Rectangle"/>
            <p:cNvSpPr/>
            <p:nvPr/>
          </p:nvSpPr>
          <p:spPr>
            <a:xfrm>
              <a:off x="-1" y="-1"/>
              <a:ext cx="8140980" cy="255524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98A9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 sz="18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endParaRPr/>
            </a:p>
          </p:txBody>
        </p:sp>
        <p:sp>
          <p:nvSpPr>
            <p:cNvPr id="330" name="inserire testo (max 550 caratteri spazi inclusi)"/>
            <p:cNvSpPr txBox="1"/>
            <p:nvPr/>
          </p:nvSpPr>
          <p:spPr>
            <a:xfrm>
              <a:off x="-1" y="-1"/>
              <a:ext cx="8140980" cy="3644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800" b="0">
                  <a:solidFill>
                    <a:srgbClr val="53535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t>inserire testo (max 550 caratteri spazi inclusi)</a:t>
              </a:r>
            </a:p>
          </p:txBody>
        </p:sp>
      </p:grpSp>
      <p:sp>
        <p:nvSpPr>
          <p:cNvPr id="332" name="DESCRIZIONE DEL CASO"/>
          <p:cNvSpPr txBox="1"/>
          <p:nvPr/>
        </p:nvSpPr>
        <p:spPr>
          <a:xfrm>
            <a:off x="2609865" y="1057427"/>
            <a:ext cx="3852263" cy="4508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 algn="ctr" defTabSz="685800">
              <a:lnSpc>
                <a:spcPct val="90000"/>
              </a:lnSpc>
              <a:defRPr sz="2400">
                <a:solidFill>
                  <a:srgbClr val="DB6F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DESCRIZIONE DEL CASO</a:t>
            </a:r>
          </a:p>
        </p:txBody>
      </p:sp>
      <p:pic>
        <p:nvPicPr>
          <p:cNvPr id="333" name="pasted-image.pdf" descr="pasted-image.pdf"/>
          <p:cNvPicPr>
            <a:picLocks noChangeAspect="1"/>
          </p:cNvPicPr>
          <p:nvPr/>
        </p:nvPicPr>
        <p:blipFill>
          <a:blip r:embed="rId3">
            <a:alphaModFix amt="50000"/>
          </a:blip>
          <a:srcRect t="38099"/>
          <a:stretch>
            <a:fillRect/>
          </a:stretch>
        </p:blipFill>
        <p:spPr>
          <a:xfrm>
            <a:off x="-56158" y="4001"/>
            <a:ext cx="9256119" cy="98205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1_Tema di Office">
  <a:themeElements>
    <a:clrScheme name="1_Tema di Office">
      <a:dk1>
        <a:srgbClr val="FFFFFF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1_Tema di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1_Tema di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Tema di Office">
  <a:themeElements>
    <a:clrScheme name="1_Tema di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1_Tema di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1_Tema di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ABA524F84039E459B842E6AA7B4D19E" ma:contentTypeVersion="19" ma:contentTypeDescription="Creare un nuovo documento." ma:contentTypeScope="" ma:versionID="9f3b90f6ecdd98f9d479b437ac2aa70a">
  <xsd:schema xmlns:xsd="http://www.w3.org/2001/XMLSchema" xmlns:xs="http://www.w3.org/2001/XMLSchema" xmlns:p="http://schemas.microsoft.com/office/2006/metadata/properties" xmlns:ns2="c83074da-7109-43c1-a329-8352dbf97b3b" xmlns:ns3="87767b00-4f76-4008-9a3f-931cb73f779a" targetNamespace="http://schemas.microsoft.com/office/2006/metadata/properties" ma:root="true" ma:fieldsID="ed963cc71828c7f9d466187744208dfb" ns2:_="" ns3:_="">
    <xsd:import namespace="c83074da-7109-43c1-a329-8352dbf97b3b"/>
    <xsd:import namespace="87767b00-4f76-4008-9a3f-931cb73f77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3074da-7109-43c1-a329-8352dbf97b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Tag immagine" ma:readOnly="false" ma:fieldId="{5cf76f15-5ced-4ddc-b409-7134ff3c332f}" ma:taxonomyMulti="true" ma:sspId="ab5a24c9-9de9-4321-bf2c-9ee40a98d17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767b00-4f76-4008-9a3f-931cb73f779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c270d77-1b9c-4177-8b79-142c7242bbbb}" ma:internalName="TaxCatchAll" ma:showField="CatchAllData" ma:web="87767b00-4f76-4008-9a3f-931cb73f77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7767b00-4f76-4008-9a3f-931cb73f779a" xsi:nil="true"/>
    <lcf76f155ced4ddcb4097134ff3c332f xmlns="c83074da-7109-43c1-a329-8352dbf97b3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26B0267-D26B-4E67-AFC5-48FA729248B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15C0C7-6461-4BCB-82D7-7449EEFC2229}"/>
</file>

<file path=customXml/itemProps3.xml><?xml version="1.0" encoding="utf-8"?>
<ds:datastoreItem xmlns:ds="http://schemas.openxmlformats.org/officeDocument/2006/customXml" ds:itemID="{F3B1C79A-C08A-4DB0-B07F-58FE2169E645}">
  <ds:schemaRefs>
    <ds:schemaRef ds:uri="http://schemas.microsoft.com/office/2006/metadata/properties"/>
    <ds:schemaRef ds:uri="http://schemas.microsoft.com/office/infopath/2007/PartnerControls"/>
    <ds:schemaRef ds:uri="87767b00-4f76-4008-9a3f-931cb73f779a"/>
    <ds:schemaRef ds:uri="c83074da-7109-43c1-a329-8352dbf97b3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818</Words>
  <Application>Microsoft Office PowerPoint</Application>
  <PresentationFormat>Presentazione su schermo (16:9)</PresentationFormat>
  <Paragraphs>196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Helvetica Neue</vt:lpstr>
      <vt:lpstr>1_Tema di Office</vt:lpstr>
      <vt:lpstr>Sessione d’esame  Model display 2026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Casi Clinici</dc:title>
  <dc:creator>Monica Direse</dc:creator>
  <cp:lastModifiedBy>scientific</cp:lastModifiedBy>
  <cp:revision>7</cp:revision>
  <dcterms:modified xsi:type="dcterms:W3CDTF">2026-05-05T13:18:30Z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0x0101001ABA524F84039E459B842E6AA7B4D19E</vt:lpwstr>
  </property>
  <property fmtid="{D5CDD505-2E9C-101B-9397-08002B2CF9AE}" pid="3" name="Order">
    <vt:r8>1146400</vt:r8>
  </property>
</Properties>
</file>