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3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67" r:id="rId25"/>
    <p:sldId id="268" r:id="rId26"/>
    <p:sldId id="269" r:id="rId27"/>
    <p:sldId id="270" r:id="rId28"/>
    <p:sldId id="271" r:id="rId29"/>
    <p:sldId id="272" r:id="rId30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98A9"/>
        </a:fontRef>
        <a:srgbClr val="0098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6350" cap="flat">
              <a:solidFill>
                <a:schemeClr val="accent3"/>
              </a:solidFill>
              <a:prstDash val="solid"/>
              <a:miter lim="800000"/>
            </a:ln>
          </a:left>
          <a:right>
            <a:ln w="6350" cap="flat">
              <a:solidFill>
                <a:schemeClr val="accent3"/>
              </a:solidFill>
              <a:prstDash val="solid"/>
              <a:miter lim="8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3"/>
              </a:solidFill>
              <a:prstDash val="solid"/>
              <a:round/>
            </a:ln>
          </a:top>
          <a:bottom>
            <a:ln w="6350" cap="flat">
              <a:solidFill>
                <a:schemeClr val="accent3"/>
              </a:solidFill>
              <a:prstDash val="solid"/>
              <a:miter lim="8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" cap="flat">
              <a:solidFill>
                <a:schemeClr val="accent3"/>
              </a:solidFill>
              <a:prstDash val="solid"/>
              <a:miter lim="800000"/>
            </a:ln>
          </a:top>
          <a:bottom>
            <a:ln w="6350" cap="flat">
              <a:solidFill>
                <a:schemeClr val="accent3"/>
              </a:solidFill>
              <a:prstDash val="solid"/>
              <a:miter lim="8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3"/>
    <p:restoredTop sz="94658"/>
  </p:normalViewPr>
  <p:slideViewPr>
    <p:cSldViewPr showGuides="1">
      <p:cViewPr varScale="1">
        <p:scale>
          <a:sx n="103" d="100"/>
          <a:sy n="103" d="100"/>
        </p:scale>
        <p:origin x="811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8" name="Shape 2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89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543675" y="273842"/>
            <a:ext cx="1971675" cy="435888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273842"/>
            <a:ext cx="5800725" cy="435888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Text"/>
          <p:cNvSpPr txBox="1">
            <a:spLocks noGrp="1"/>
          </p:cNvSpPr>
          <p:nvPr>
            <p:ph type="title"/>
          </p:nvPr>
        </p:nvSpPr>
        <p:spPr>
          <a:xfrm>
            <a:off x="623887" y="1282303"/>
            <a:ext cx="7886701" cy="213955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3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3442098"/>
            <a:ext cx="7886701" cy="112514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Text"/>
          <p:cNvSpPr txBox="1">
            <a:spLocks noGrp="1"/>
          </p:cNvSpPr>
          <p:nvPr>
            <p:ph type="title"/>
          </p:nvPr>
        </p:nvSpPr>
        <p:spPr>
          <a:xfrm>
            <a:off x="629841" y="273842"/>
            <a:ext cx="7886701" cy="9941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260871"/>
            <a:ext cx="3868343" cy="6179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0">
              <a:buSzTx/>
              <a:buFontTx/>
              <a:buNone/>
              <a:defRPr sz="1800" b="1"/>
            </a:lvl2pPr>
            <a:lvl3pPr marL="0" indent="0">
              <a:buSzTx/>
              <a:buFontTx/>
              <a:buNone/>
              <a:defRPr sz="1800" b="1"/>
            </a:lvl3pPr>
            <a:lvl4pPr marL="0" indent="0">
              <a:buSzTx/>
              <a:buFontTx/>
              <a:buNone/>
              <a:defRPr sz="1800" b="1"/>
            </a:lvl4pPr>
            <a:lvl5pPr marL="0" indent="0">
              <a:buSzTx/>
              <a:buFontTx/>
              <a:buNone/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7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4629148" y="1260871"/>
            <a:ext cx="3887395" cy="617937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1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19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egnaposto testo 3"/>
          <p:cNvSpPr>
            <a:spLocks noGrp="1"/>
          </p:cNvSpPr>
          <p:nvPr>
            <p:ph type="body" sz="quarter" idx="13"/>
          </p:nvPr>
        </p:nvSpPr>
        <p:spPr>
          <a:xfrm>
            <a:off x="629838" y="1543050"/>
            <a:ext cx="2949183" cy="285869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623887" y="1282303"/>
            <a:ext cx="7886701" cy="213955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3442098"/>
            <a:ext cx="7886701" cy="112514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91" name="Segnaposto immagine 2"/>
          <p:cNvSpPr>
            <a:spLocks noGrp="1"/>
          </p:cNvSpPr>
          <p:nvPr>
            <p:ph type="pic" sz="half" idx="13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9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0">
              <a:buSzTx/>
              <a:buFontTx/>
              <a:buNone/>
              <a:defRPr sz="1200"/>
            </a:lvl2pPr>
            <a:lvl3pPr marL="0" indent="0">
              <a:buSzTx/>
              <a:buFontTx/>
              <a:buNone/>
              <a:defRPr sz="1200"/>
            </a:lvl3pPr>
            <a:lvl4pPr marL="0" indent="0">
              <a:buSzTx/>
              <a:buFontTx/>
              <a:buNone/>
              <a:defRPr sz="1200"/>
            </a:lvl4pPr>
            <a:lvl5pPr marL="0" indent="0">
              <a:buSzTx/>
              <a:buFontTx/>
              <a:buNone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0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itle Text"/>
          <p:cNvSpPr txBox="1">
            <a:spLocks noGrp="1"/>
          </p:cNvSpPr>
          <p:nvPr>
            <p:ph type="title"/>
          </p:nvPr>
        </p:nvSpPr>
        <p:spPr>
          <a:xfrm>
            <a:off x="6543675" y="273842"/>
            <a:ext cx="1971675" cy="435888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0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273842"/>
            <a:ext cx="5800725" cy="435888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629841" y="273842"/>
            <a:ext cx="7886701" cy="9941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260871"/>
            <a:ext cx="3868343" cy="6179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0">
              <a:buSzTx/>
              <a:buFontTx/>
              <a:buNone/>
              <a:defRPr sz="1800" b="1"/>
            </a:lvl2pPr>
            <a:lvl3pPr marL="0" indent="0">
              <a:buSzTx/>
              <a:buFontTx/>
              <a:buNone/>
              <a:defRPr sz="1800" b="1"/>
            </a:lvl3pPr>
            <a:lvl4pPr marL="0" indent="0">
              <a:buSzTx/>
              <a:buFontTx/>
              <a:buNone/>
              <a:defRPr sz="1800" b="1"/>
            </a:lvl4pPr>
            <a:lvl5pPr marL="0" indent="0">
              <a:buSzTx/>
              <a:buFontTx/>
              <a:buNone/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4629148" y="1260871"/>
            <a:ext cx="3887395" cy="617937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19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13"/>
          </p:nvPr>
        </p:nvSpPr>
        <p:spPr>
          <a:xfrm>
            <a:off x="629838" y="1543050"/>
            <a:ext cx="2949183" cy="285869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13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0">
              <a:buSzTx/>
              <a:buFontTx/>
              <a:buNone/>
              <a:defRPr sz="1200"/>
            </a:lvl2pPr>
            <a:lvl3pPr marL="0" indent="0">
              <a:buSzTx/>
              <a:buFontTx/>
              <a:buNone/>
              <a:defRPr sz="1200"/>
            </a:lvl3pPr>
            <a:lvl4pPr marL="0" indent="0">
              <a:buSzTx/>
              <a:buFontTx/>
              <a:buNone/>
              <a:defRPr sz="1200"/>
            </a:lvl4pPr>
            <a:lvl5pPr marL="0" indent="0">
              <a:buSzTx/>
              <a:buFontTx/>
              <a:buNone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28650" y="273842"/>
            <a:ext cx="7886700" cy="994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15350" y="4703400"/>
            <a:ext cx="386585" cy="40156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4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pasted-image.pdf" descr="pasted-image.pdf"/>
          <p:cNvPicPr>
            <a:picLocks noChangeAspect="1"/>
          </p:cNvPicPr>
          <p:nvPr/>
        </p:nvPicPr>
        <p:blipFill>
          <a:blip r:embed="rId2"/>
          <a:srcRect t="38099"/>
          <a:stretch>
            <a:fillRect/>
          </a:stretch>
        </p:blipFill>
        <p:spPr>
          <a:xfrm>
            <a:off x="-92076" y="-7917"/>
            <a:ext cx="9256119" cy="982058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CasellaDiTesto 5"/>
          <p:cNvSpPr txBox="1"/>
          <p:nvPr/>
        </p:nvSpPr>
        <p:spPr>
          <a:xfrm>
            <a:off x="7273705" y="4370215"/>
            <a:ext cx="1514224" cy="376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www.sido.it</a:t>
            </a:r>
          </a:p>
        </p:txBody>
      </p:sp>
      <p:pic>
        <p:nvPicPr>
          <p:cNvPr id="224" name="Immagine 4" descr="Immagine 4"/>
          <p:cNvPicPr>
            <a:picLocks noChangeAspect="1"/>
          </p:cNvPicPr>
          <p:nvPr/>
        </p:nvPicPr>
        <p:blipFill>
          <a:blip r:embed="rId3"/>
          <a:srcRect t="15019"/>
          <a:stretch>
            <a:fillRect/>
          </a:stretch>
        </p:blipFill>
        <p:spPr>
          <a:xfrm>
            <a:off x="956973" y="2571750"/>
            <a:ext cx="3024336" cy="244455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2A693C2A-4FF6-B36F-60AA-BBA8CFAE3A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528" y="1292922"/>
            <a:ext cx="7886701" cy="9941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z="5400" b="1"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Sessione d’esame</a:t>
            </a:r>
            <a:br>
              <a:rPr lang="it-IT" dirty="0"/>
            </a:br>
            <a:r>
              <a:rPr lang="it-IT" dirty="0"/>
              <a:t> Model display 2026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PIANO DI TRATTAMENTO"/>
          <p:cNvSpPr txBox="1"/>
          <p:nvPr/>
        </p:nvSpPr>
        <p:spPr>
          <a:xfrm>
            <a:off x="2012391" y="1103630"/>
            <a:ext cx="5047211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PIANO DI TRATTAMENTO</a:t>
            </a:r>
            <a:r>
              <a:rPr lang="it-IT" dirty="0"/>
              <a:t> FASE I</a:t>
            </a:r>
            <a:r>
              <a:rPr dirty="0"/>
              <a:t> </a:t>
            </a:r>
          </a:p>
        </p:txBody>
      </p:sp>
      <p:pic>
        <p:nvPicPr>
          <p:cNvPr id="340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3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41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42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IPOTESI DI TRATTAMENTO ALTERNATIVA"/>
          <p:cNvSpPr txBox="1"/>
          <p:nvPr/>
        </p:nvSpPr>
        <p:spPr>
          <a:xfrm>
            <a:off x="1484885" y="1042738"/>
            <a:ext cx="6396940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IPOTESI DI TRATTAMENTO ALTERNATIV</a:t>
            </a:r>
            <a:r>
              <a:rPr lang="it-IT" dirty="0"/>
              <a:t>O</a:t>
            </a:r>
            <a:endParaRPr dirty="0"/>
          </a:p>
        </p:txBody>
      </p:sp>
      <p:pic>
        <p:nvPicPr>
          <p:cNvPr id="350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pic>
        <p:nvPicPr>
          <p:cNvPr id="351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4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52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53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ttangolo"/>
          <p:cNvSpPr/>
          <p:nvPr/>
        </p:nvSpPr>
        <p:spPr>
          <a:xfrm>
            <a:off x="6221981" y="572541"/>
            <a:ext cx="2506064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0" name="CasellaDiTesto 3"/>
          <p:cNvSpPr txBox="1"/>
          <p:nvPr/>
        </p:nvSpPr>
        <p:spPr>
          <a:xfrm>
            <a:off x="43387" y="4515966"/>
            <a:ext cx="8633740" cy="4001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>
                <a:solidFill>
                  <a:srgbClr val="DB6F5A"/>
                </a:solidFill>
              </a:rPr>
              <a:t>Fotografie</a:t>
            </a:r>
            <a:r>
              <a:rPr dirty="0">
                <a:solidFill>
                  <a:srgbClr val="DB6F5A"/>
                </a:solidFill>
              </a:rPr>
              <a:t> </a:t>
            </a:r>
            <a:r>
              <a:rPr dirty="0" err="1">
                <a:solidFill>
                  <a:srgbClr val="DB6F5A"/>
                </a:solidFill>
              </a:rPr>
              <a:t>extraorali</a:t>
            </a:r>
            <a:r>
              <a:rPr dirty="0">
                <a:solidFill>
                  <a:srgbClr val="DB6F5A"/>
                </a:solidFill>
              </a:rPr>
              <a:t> </a:t>
            </a:r>
            <a:r>
              <a:rPr lang="it-IT" dirty="0">
                <a:solidFill>
                  <a:srgbClr val="DB6F5A"/>
                </a:solidFill>
              </a:rPr>
              <a:t>fine fase I / inizio fase II </a:t>
            </a:r>
            <a:r>
              <a:rPr dirty="0">
                <a:solidFill>
                  <a:srgbClr val="DB6F5A"/>
                </a:solidFill>
              </a:rPr>
              <a:t>-</a:t>
            </a:r>
            <a:r>
              <a:rPr dirty="0"/>
              <a:t> </a:t>
            </a:r>
            <a:r>
              <a:rPr dirty="0">
                <a:solidFill>
                  <a:srgbClr val="0198A9"/>
                </a:solidFill>
              </a:rPr>
              <a:t>Data _________   </a:t>
            </a:r>
            <a:r>
              <a:rPr dirty="0"/>
              <a:t> </a:t>
            </a:r>
          </a:p>
        </p:txBody>
      </p:sp>
      <p:sp>
        <p:nvSpPr>
          <p:cNvPr id="241" name="Rettangolo"/>
          <p:cNvSpPr/>
          <p:nvPr/>
        </p:nvSpPr>
        <p:spPr>
          <a:xfrm>
            <a:off x="305914" y="572541"/>
            <a:ext cx="2506062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2" name="Rettangolo"/>
          <p:cNvSpPr/>
          <p:nvPr/>
        </p:nvSpPr>
        <p:spPr>
          <a:xfrm>
            <a:off x="3263948" y="572541"/>
            <a:ext cx="2506063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3" name="CasellaDiTesto 3"/>
          <p:cNvSpPr txBox="1"/>
          <p:nvPr/>
        </p:nvSpPr>
        <p:spPr>
          <a:xfrm>
            <a:off x="365541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sorriso</a:t>
            </a:r>
          </a:p>
        </p:txBody>
      </p:sp>
      <p:sp>
        <p:nvSpPr>
          <p:cNvPr id="244" name="CasellaDiTesto 3"/>
          <p:cNvSpPr txBox="1"/>
          <p:nvPr/>
        </p:nvSpPr>
        <p:spPr>
          <a:xfrm>
            <a:off x="3323575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frontale</a:t>
            </a:r>
          </a:p>
        </p:txBody>
      </p:sp>
      <p:sp>
        <p:nvSpPr>
          <p:cNvPr id="245" name="CasellaDiTesto 3"/>
          <p:cNvSpPr txBox="1"/>
          <p:nvPr/>
        </p:nvSpPr>
        <p:spPr>
          <a:xfrm>
            <a:off x="6281608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profilo destro </a:t>
            </a:r>
          </a:p>
        </p:txBody>
      </p:sp>
    </p:spTree>
    <p:extLst>
      <p:ext uri="{BB962C8B-B14F-4D97-AF65-F5344CB8AC3E}">
        <p14:creationId xmlns:p14="http://schemas.microsoft.com/office/powerpoint/2010/main" val="363307865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CasellaDiTesto 3"/>
          <p:cNvSpPr txBox="1"/>
          <p:nvPr/>
        </p:nvSpPr>
        <p:spPr>
          <a:xfrm>
            <a:off x="66426" y="4635498"/>
            <a:ext cx="7961958" cy="4001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>
                <a:solidFill>
                  <a:srgbClr val="DB6F5A"/>
                </a:solidFill>
              </a:rPr>
              <a:t>Fotografie</a:t>
            </a:r>
            <a:r>
              <a:rPr dirty="0">
                <a:solidFill>
                  <a:srgbClr val="DB6F5A"/>
                </a:solidFill>
              </a:rPr>
              <a:t> </a:t>
            </a:r>
            <a:r>
              <a:rPr dirty="0" err="1">
                <a:solidFill>
                  <a:srgbClr val="DB6F5A"/>
                </a:solidFill>
              </a:rPr>
              <a:t>intraorali</a:t>
            </a:r>
            <a:r>
              <a:rPr dirty="0">
                <a:solidFill>
                  <a:srgbClr val="DB6F5A"/>
                </a:solidFill>
              </a:rPr>
              <a:t> </a:t>
            </a:r>
            <a:r>
              <a:rPr lang="it-IT" dirty="0">
                <a:solidFill>
                  <a:srgbClr val="DB6F5A"/>
                </a:solidFill>
              </a:rPr>
              <a:t>fine fase I / inizio fase II</a:t>
            </a:r>
            <a:r>
              <a:rPr dirty="0">
                <a:solidFill>
                  <a:srgbClr val="DB6F5A"/>
                </a:solidFill>
              </a:rPr>
              <a:t> - </a:t>
            </a:r>
            <a:r>
              <a:rPr dirty="0">
                <a:solidFill>
                  <a:srgbClr val="0198A9"/>
                </a:solidFill>
              </a:rPr>
              <a:t>Data ________</a:t>
            </a:r>
          </a:p>
        </p:txBody>
      </p:sp>
      <p:sp>
        <p:nvSpPr>
          <p:cNvPr id="2" name="Rettangolo">
            <a:extLst>
              <a:ext uri="{FF2B5EF4-FFF2-40B4-BE49-F238E27FC236}">
                <a16:creationId xmlns:a16="http://schemas.microsoft.com/office/drawing/2014/main" id="{1BE3C7E0-8AC3-7FB1-F48A-550A4E1949A4}"/>
              </a:ext>
            </a:extLst>
          </p:cNvPr>
          <p:cNvSpPr/>
          <p:nvPr/>
        </p:nvSpPr>
        <p:spPr>
          <a:xfrm>
            <a:off x="4684810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" name="Rettangolo">
            <a:extLst>
              <a:ext uri="{FF2B5EF4-FFF2-40B4-BE49-F238E27FC236}">
                <a16:creationId xmlns:a16="http://schemas.microsoft.com/office/drawing/2014/main" id="{4C881D89-8069-0AEB-CC2B-755AB3C0AF19}"/>
              </a:ext>
            </a:extLst>
          </p:cNvPr>
          <p:cNvSpPr/>
          <p:nvPr/>
        </p:nvSpPr>
        <p:spPr>
          <a:xfrm>
            <a:off x="1281564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4" name="Rettangolo">
            <a:extLst>
              <a:ext uri="{FF2B5EF4-FFF2-40B4-BE49-F238E27FC236}">
                <a16:creationId xmlns:a16="http://schemas.microsoft.com/office/drawing/2014/main" id="{8BABC913-207E-E171-0282-F31723A4995F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B0CDFA46-1032-92D9-2A0A-1C0373932173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900BAB20-F630-C946-B62B-F257ACCAC587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7" name="inserire foto">
            <a:extLst>
              <a:ext uri="{FF2B5EF4-FFF2-40B4-BE49-F238E27FC236}">
                <a16:creationId xmlns:a16="http://schemas.microsoft.com/office/drawing/2014/main" id="{12C89D58-47FE-23B2-F67E-839A0BEA7B7C}"/>
              </a:ext>
            </a:extLst>
          </p:cNvPr>
          <p:cNvSpPr txBox="1"/>
          <p:nvPr/>
        </p:nvSpPr>
        <p:spPr>
          <a:xfrm>
            <a:off x="1922503" y="3339970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dirty="0" err="1"/>
              <a:t>superiore</a:t>
            </a:r>
            <a:endParaRPr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8DB0C8C-45FC-D7F7-A5CE-1F7F1D59EEC4}"/>
              </a:ext>
            </a:extLst>
          </p:cNvPr>
          <p:cNvSpPr txBox="1"/>
          <p:nvPr/>
        </p:nvSpPr>
        <p:spPr>
          <a:xfrm>
            <a:off x="600758" y="1114499"/>
            <a:ext cx="161251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destra</a:t>
            </a:r>
            <a:endParaRPr dirty="0"/>
          </a:p>
        </p:txBody>
      </p:sp>
      <p:sp>
        <p:nvSpPr>
          <p:cNvPr id="9" name="inserire foto">
            <a:extLst>
              <a:ext uri="{FF2B5EF4-FFF2-40B4-BE49-F238E27FC236}">
                <a16:creationId xmlns:a16="http://schemas.microsoft.com/office/drawing/2014/main" id="{CE4E05E6-1BE1-2A09-FFB1-07E5FE1210C0}"/>
              </a:ext>
            </a:extLst>
          </p:cNvPr>
          <p:cNvSpPr txBox="1"/>
          <p:nvPr/>
        </p:nvSpPr>
        <p:spPr>
          <a:xfrm>
            <a:off x="3461506" y="1214272"/>
            <a:ext cx="2148982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r>
              <a:rPr lang="it-IT" dirty="0"/>
              <a:t> frontale</a:t>
            </a:r>
            <a:endParaRPr dirty="0"/>
          </a:p>
        </p:txBody>
      </p:sp>
      <p:sp>
        <p:nvSpPr>
          <p:cNvPr id="10" name="inserire foto">
            <a:extLst>
              <a:ext uri="{FF2B5EF4-FFF2-40B4-BE49-F238E27FC236}">
                <a16:creationId xmlns:a16="http://schemas.microsoft.com/office/drawing/2014/main" id="{8CE6A551-8E54-B7C0-D17C-D6E7FE68A16D}"/>
              </a:ext>
            </a:extLst>
          </p:cNvPr>
          <p:cNvSpPr txBox="1"/>
          <p:nvPr/>
        </p:nvSpPr>
        <p:spPr>
          <a:xfrm>
            <a:off x="6539013" y="1157193"/>
            <a:ext cx="2008976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sinistra</a:t>
            </a:r>
            <a:endParaRPr dirty="0"/>
          </a:p>
        </p:txBody>
      </p:sp>
      <p:sp>
        <p:nvSpPr>
          <p:cNvPr id="11" name="inserire foto">
            <a:extLst>
              <a:ext uri="{FF2B5EF4-FFF2-40B4-BE49-F238E27FC236}">
                <a16:creationId xmlns:a16="http://schemas.microsoft.com/office/drawing/2014/main" id="{E21D31F4-6CDE-D858-DBF3-358C2D4DC63C}"/>
              </a:ext>
            </a:extLst>
          </p:cNvPr>
          <p:cNvSpPr txBox="1"/>
          <p:nvPr/>
        </p:nvSpPr>
        <p:spPr>
          <a:xfrm>
            <a:off x="5075710" y="3330525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lang="it-IT" dirty="0"/>
              <a:t>inferiore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435121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CasellaDiTesto 3"/>
          <p:cNvSpPr txBox="1"/>
          <p:nvPr/>
        </p:nvSpPr>
        <p:spPr>
          <a:xfrm>
            <a:off x="104528" y="4635498"/>
            <a:ext cx="7995864" cy="4001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>
                <a:solidFill>
                  <a:srgbClr val="DB6F5A"/>
                </a:solidFill>
              </a:rPr>
              <a:t>Modelli</a:t>
            </a:r>
            <a:r>
              <a:rPr dirty="0">
                <a:solidFill>
                  <a:srgbClr val="DB6F5A"/>
                </a:solidFill>
              </a:rPr>
              <a:t> in gesso </a:t>
            </a:r>
            <a:r>
              <a:rPr lang="it-IT" dirty="0">
                <a:solidFill>
                  <a:srgbClr val="DB6F5A"/>
                </a:solidFill>
              </a:rPr>
              <a:t>fine fase I / inizio fase II </a:t>
            </a:r>
            <a:r>
              <a:rPr dirty="0">
                <a:solidFill>
                  <a:srgbClr val="DB6F5A"/>
                </a:solidFill>
              </a:rPr>
              <a:t> </a:t>
            </a:r>
            <a:r>
              <a:rPr dirty="0"/>
              <a:t>-</a:t>
            </a:r>
            <a:r>
              <a:rPr dirty="0">
                <a:solidFill>
                  <a:srgbClr val="0198A9"/>
                </a:solidFill>
              </a:rPr>
              <a:t> Data ________</a:t>
            </a:r>
          </a:p>
        </p:txBody>
      </p:sp>
      <p:sp>
        <p:nvSpPr>
          <p:cNvPr id="268" name="inserire modello"/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69" name="inserire modello"/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0" name="inserire modello"/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1" name="Rettangolo"/>
          <p:cNvSpPr/>
          <p:nvPr/>
        </p:nvSpPr>
        <p:spPr>
          <a:xfrm>
            <a:off x="4824841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2" name="Rettangolo"/>
          <p:cNvSpPr/>
          <p:nvPr/>
        </p:nvSpPr>
        <p:spPr>
          <a:xfrm>
            <a:off x="1296746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3" name="Rettangolo"/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4" name="Rettangolo"/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5" name="Rettangolo"/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6" name="inserire modello"/>
          <p:cNvSpPr txBox="1"/>
          <p:nvPr/>
        </p:nvSpPr>
        <p:spPr>
          <a:xfrm>
            <a:off x="6408897" y="1143038"/>
            <a:ext cx="226920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intermedio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277" name="inserire modello"/>
          <p:cNvSpPr txBox="1"/>
          <p:nvPr/>
        </p:nvSpPr>
        <p:spPr>
          <a:xfrm>
            <a:off x="1501283" y="3199258"/>
            <a:ext cx="226920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intermedio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278" name="inserire modello"/>
          <p:cNvSpPr txBox="1"/>
          <p:nvPr/>
        </p:nvSpPr>
        <p:spPr>
          <a:xfrm>
            <a:off x="4962699" y="3253580"/>
            <a:ext cx="226920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intermedio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279" name="inserire modello"/>
          <p:cNvSpPr txBox="1"/>
          <p:nvPr/>
        </p:nvSpPr>
        <p:spPr>
          <a:xfrm>
            <a:off x="409317" y="1136607"/>
            <a:ext cx="226920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intermedio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280" name="inserire modello"/>
          <p:cNvSpPr txBox="1"/>
          <p:nvPr/>
        </p:nvSpPr>
        <p:spPr>
          <a:xfrm>
            <a:off x="3453347" y="1133593"/>
            <a:ext cx="226920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intermedio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317073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asellaDiTesto 3"/>
          <p:cNvSpPr txBox="1"/>
          <p:nvPr/>
        </p:nvSpPr>
        <p:spPr>
          <a:xfrm>
            <a:off x="693358" y="591848"/>
            <a:ext cx="799288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ORTOPANTOMOGRAFIA</a:t>
            </a:r>
            <a:r>
              <a:rPr lang="it-IT" dirty="0"/>
              <a:t> FINE FASE I / INIZIO FASE II</a:t>
            </a:r>
            <a:endParaRPr dirty="0"/>
          </a:p>
        </p:txBody>
      </p:sp>
      <p:sp>
        <p:nvSpPr>
          <p:cNvPr id="286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grpSp>
        <p:nvGrpSpPr>
          <p:cNvPr id="289" name="Testo"/>
          <p:cNvGrpSpPr/>
          <p:nvPr/>
        </p:nvGrpSpPr>
        <p:grpSpPr>
          <a:xfrm>
            <a:off x="97060" y="4029962"/>
            <a:ext cx="7279094" cy="1011986"/>
            <a:chOff x="0" y="0"/>
            <a:chExt cx="7279092" cy="1011985"/>
          </a:xfrm>
        </p:grpSpPr>
        <p:sp>
          <p:nvSpPr>
            <p:cNvPr id="287" name="Rectangle"/>
            <p:cNvSpPr/>
            <p:nvPr/>
          </p:nvSpPr>
          <p:spPr>
            <a:xfrm>
              <a:off x="-1" y="-1"/>
              <a:ext cx="7279094" cy="1011987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288" name="Inserire il testo qui (lunghezza max 200 caratteri spazi inclusi)"/>
            <p:cNvSpPr txBox="1"/>
            <p:nvPr/>
          </p:nvSpPr>
          <p:spPr>
            <a:xfrm>
              <a:off x="-1" y="-1"/>
              <a:ext cx="7279094" cy="289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il testo qui (lunghezza max 200 caratteri spazi inclusi)</a:t>
              </a:r>
            </a:p>
          </p:txBody>
        </p:sp>
      </p:grpSp>
      <p:pic>
        <p:nvPicPr>
          <p:cNvPr id="29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 b="25147"/>
          <a:stretch>
            <a:fillRect/>
          </a:stretch>
        </p:blipFill>
        <p:spPr>
          <a:xfrm>
            <a:off x="-56158" y="-6251"/>
            <a:ext cx="9256119" cy="58309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Rettangolo"/>
          <p:cNvSpPr/>
          <p:nvPr/>
        </p:nvSpPr>
        <p:spPr>
          <a:xfrm>
            <a:off x="3271774" y="1258328"/>
            <a:ext cx="5652956" cy="2499176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4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295" name="inserire RX"/>
          <p:cNvSpPr txBox="1"/>
          <p:nvPr/>
        </p:nvSpPr>
        <p:spPr>
          <a:xfrm>
            <a:off x="5508514" y="2439264"/>
            <a:ext cx="117947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OPT</a:t>
            </a:r>
          </a:p>
        </p:txBody>
      </p:sp>
      <p:sp>
        <p:nvSpPr>
          <p:cNvPr id="296" name="Rettangolo"/>
          <p:cNvSpPr/>
          <p:nvPr/>
        </p:nvSpPr>
        <p:spPr>
          <a:xfrm>
            <a:off x="147870" y="2068602"/>
            <a:ext cx="2883439" cy="1100838"/>
          </a:xfrm>
          <a:prstGeom prst="rect">
            <a:avLst/>
          </a:prstGeom>
          <a:solidFill>
            <a:srgbClr val="DB6F5A"/>
          </a:solidFill>
          <a:ln w="19050">
            <a:solidFill>
              <a:srgbClr val="FFFFFF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DB6F5A"/>
                </a:solidFill>
              </a:defRPr>
            </a:pPr>
            <a:endParaRPr/>
          </a:p>
        </p:txBody>
      </p:sp>
      <p:sp>
        <p:nvSpPr>
          <p:cNvPr id="297" name="CasellaDiTesto 3"/>
          <p:cNvSpPr txBox="1"/>
          <p:nvPr/>
        </p:nvSpPr>
        <p:spPr>
          <a:xfrm>
            <a:off x="501892" y="1467163"/>
            <a:ext cx="246698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Formula dentaria </a:t>
            </a:r>
          </a:p>
        </p:txBody>
      </p:sp>
      <p:grpSp>
        <p:nvGrpSpPr>
          <p:cNvPr id="302" name="Gruppo"/>
          <p:cNvGrpSpPr/>
          <p:nvPr/>
        </p:nvGrpSpPr>
        <p:grpSpPr>
          <a:xfrm>
            <a:off x="350542" y="2185629"/>
            <a:ext cx="2478095" cy="866782"/>
            <a:chOff x="14285" y="0"/>
            <a:chExt cx="2478093" cy="866781"/>
          </a:xfrm>
        </p:grpSpPr>
        <p:sp>
          <p:nvSpPr>
            <p:cNvPr id="298" name="8 7 6 5 4 3 2 1  1 2 3 4 5 6 7 8"/>
            <p:cNvSpPr txBox="1"/>
            <p:nvPr/>
          </p:nvSpPr>
          <p:spPr>
            <a:xfrm>
              <a:off x="38098" y="457201"/>
              <a:ext cx="2394424" cy="252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  8 7 6 5 4 3 2 1  1 2 3 4 5 6 7 8</a:t>
              </a:r>
            </a:p>
          </p:txBody>
        </p:sp>
        <p:sp>
          <p:nvSpPr>
            <p:cNvPr id="299" name="Linea"/>
            <p:cNvSpPr/>
            <p:nvPr/>
          </p:nvSpPr>
          <p:spPr>
            <a:xfrm flipH="1">
              <a:off x="1081087" y="-1"/>
              <a:ext cx="810" cy="866782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0" name="Linea"/>
            <p:cNvSpPr/>
            <p:nvPr/>
          </p:nvSpPr>
          <p:spPr>
            <a:xfrm flipH="1" flipV="1">
              <a:off x="14285" y="429616"/>
              <a:ext cx="2156406" cy="3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1" name="8 7 6 5 4 3 2 1  1 2 3 4 5 6 7 8"/>
            <p:cNvSpPr txBox="1"/>
            <p:nvPr/>
          </p:nvSpPr>
          <p:spPr>
            <a:xfrm>
              <a:off x="97956" y="137119"/>
              <a:ext cx="2394424" cy="252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8 7 6 5 4 3 2 1  1 2 3 4 5 6 7 8</a:t>
              </a:r>
            </a:p>
          </p:txBody>
        </p:sp>
      </p:grpSp>
      <p:sp>
        <p:nvSpPr>
          <p:cNvPr id="303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304" name="inserire formula corretta"/>
          <p:cNvSpPr txBox="1"/>
          <p:nvPr/>
        </p:nvSpPr>
        <p:spPr>
          <a:xfrm>
            <a:off x="33206" y="1763086"/>
            <a:ext cx="3112767" cy="2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0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formula corretta cancellando i denti mancanti</a:t>
            </a:r>
          </a:p>
        </p:txBody>
      </p:sp>
    </p:spTree>
    <p:extLst>
      <p:ext uri="{BB962C8B-B14F-4D97-AF65-F5344CB8AC3E}">
        <p14:creationId xmlns:p14="http://schemas.microsoft.com/office/powerpoint/2010/main" val="181025200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pasted-image.pdf" descr="pasted-image.pdf"/>
          <p:cNvPicPr>
            <a:picLocks noChangeAspect="1"/>
          </p:cNvPicPr>
          <p:nvPr/>
        </p:nvPicPr>
        <p:blipFill>
          <a:blip r:embed="rId2">
            <a:alphaModFix amt="24291"/>
          </a:blip>
          <a:srcRect t="38099" b="32145"/>
          <a:stretch>
            <a:fillRect/>
          </a:stretch>
        </p:blipFill>
        <p:spPr>
          <a:xfrm>
            <a:off x="-98942" y="4001"/>
            <a:ext cx="9341686" cy="47643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08" name="Group 2"/>
          <p:cNvGraphicFramePr/>
          <p:nvPr/>
        </p:nvGraphicFramePr>
        <p:xfrm>
          <a:off x="3880651" y="1308799"/>
          <a:ext cx="3848287" cy="339276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21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SAGITTALI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 Mascellare S.N / A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800">
                          <a:sym typeface="Calibri"/>
                        </a:defRPr>
                      </a:pPr>
                      <a:r>
                        <a:t>±</a:t>
                      </a:r>
                      <a:r>
                        <a:rPr u="sng"/>
                        <a:t>   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della Mandibola S.N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sagittale  A.N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VERTICALI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 Mascellare S.N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della Mandibola S.N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Verticale ANS.PNS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DENTO-BASALI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Superiore +1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Inferiore -1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Compensazione Incisivo Inferiore  -1 / A.Pg (mm.)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 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Overjet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Overbite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Angolo Inter-incisivo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10" name="CasellaDiTesto 3"/>
          <p:cNvSpPr txBox="1"/>
          <p:nvPr/>
        </p:nvSpPr>
        <p:spPr>
          <a:xfrm>
            <a:off x="1162374" y="2439260"/>
            <a:ext cx="2712167" cy="27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</a:t>
            </a:r>
          </a:p>
        </p:txBody>
      </p:sp>
      <p:sp>
        <p:nvSpPr>
          <p:cNvPr id="311" name="Titolo 1"/>
          <p:cNvSpPr txBox="1"/>
          <p:nvPr/>
        </p:nvSpPr>
        <p:spPr>
          <a:xfrm>
            <a:off x="683568" y="168971"/>
            <a:ext cx="7560840" cy="784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 anchor="ctr">
            <a:spAutoFit/>
          </a:bodyPr>
          <a:lstStyle>
            <a:lvl1pPr defTabSz="685800">
              <a:lnSpc>
                <a:spcPct val="90000"/>
              </a:lnSpc>
              <a:defRPr sz="25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algn="ctr"/>
            <a:r>
              <a:rPr dirty="0" err="1"/>
              <a:t>Teleradiografia</a:t>
            </a:r>
            <a:r>
              <a:rPr dirty="0"/>
              <a:t> </a:t>
            </a:r>
            <a:r>
              <a:rPr dirty="0" err="1"/>
              <a:t>latero-laterale</a:t>
            </a:r>
            <a:endParaRPr lang="it-IT" dirty="0"/>
          </a:p>
          <a:p>
            <a:pPr algn="ctr"/>
            <a:r>
              <a:rPr dirty="0"/>
              <a:t>e </a:t>
            </a:r>
            <a:r>
              <a:rPr dirty="0" err="1"/>
              <a:t>cefalometria</a:t>
            </a:r>
            <a:r>
              <a:rPr dirty="0"/>
              <a:t> </a:t>
            </a:r>
            <a:r>
              <a:rPr lang="it-IT" dirty="0"/>
              <a:t> fine fase I / inizio fase II </a:t>
            </a:r>
            <a:r>
              <a:rPr dirty="0"/>
              <a:t> </a:t>
            </a:r>
          </a:p>
        </p:txBody>
      </p:sp>
      <p:sp>
        <p:nvSpPr>
          <p:cNvPr id="312" name="Rettangolo"/>
          <p:cNvSpPr/>
          <p:nvPr/>
        </p:nvSpPr>
        <p:spPr>
          <a:xfrm>
            <a:off x="397803" y="1001132"/>
            <a:ext cx="3157318" cy="348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13" name="CasellaDiTesto 1"/>
          <p:cNvSpPr txBox="1"/>
          <p:nvPr/>
        </p:nvSpPr>
        <p:spPr>
          <a:xfrm>
            <a:off x="439737" y="4537075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solidFill>
                  <a:srgbClr val="0198A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Data ________</a:t>
            </a:r>
            <a:r>
              <a:rPr sz="2400"/>
              <a:t> </a:t>
            </a:r>
          </a:p>
        </p:txBody>
      </p:sp>
      <p:sp>
        <p:nvSpPr>
          <p:cNvPr id="314" name="CasellaDiTesto 3"/>
          <p:cNvSpPr txBox="1"/>
          <p:nvPr/>
        </p:nvSpPr>
        <p:spPr>
          <a:xfrm>
            <a:off x="5315208" y="927796"/>
            <a:ext cx="2712164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dati corretti</a:t>
            </a:r>
          </a:p>
        </p:txBody>
      </p:sp>
    </p:spTree>
    <p:extLst>
      <p:ext uri="{BB962C8B-B14F-4D97-AF65-F5344CB8AC3E}">
        <p14:creationId xmlns:p14="http://schemas.microsoft.com/office/powerpoint/2010/main" val="2519246763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20" name="Tabella 3"/>
          <p:cNvGraphicFramePr/>
          <p:nvPr/>
        </p:nvGraphicFramePr>
        <p:xfrm>
          <a:off x="321467" y="1406525"/>
          <a:ext cx="8501063" cy="314325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62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Sagittale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Trasversale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Sagittale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1" name="DIAGNOSI"/>
          <p:cNvSpPr txBox="1"/>
          <p:nvPr/>
        </p:nvSpPr>
        <p:spPr>
          <a:xfrm>
            <a:off x="1835696" y="501404"/>
            <a:ext cx="579421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DIAGNOS</a:t>
            </a:r>
            <a:r>
              <a:rPr lang="it-IT" dirty="0"/>
              <a:t>I FINE FASE I / INIZIO FASE II</a:t>
            </a:r>
            <a:endParaRPr sz="2000" dirty="0"/>
          </a:p>
        </p:txBody>
      </p:sp>
      <p:sp>
        <p:nvSpPr>
          <p:cNvPr id="322" name="inserire commenti max tot parole"/>
          <p:cNvSpPr txBox="1"/>
          <p:nvPr/>
        </p:nvSpPr>
        <p:spPr>
          <a:xfrm>
            <a:off x="2737488" y="1038180"/>
            <a:ext cx="4281879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commenti diagnostici (max 200 caratteri per riquadro)</a:t>
            </a:r>
          </a:p>
        </p:txBody>
      </p:sp>
    </p:spTree>
    <p:extLst>
      <p:ext uri="{BB962C8B-B14F-4D97-AF65-F5344CB8AC3E}">
        <p14:creationId xmlns:p14="http://schemas.microsoft.com/office/powerpoint/2010/main" val="60048123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1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29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30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  <p:sp>
        <p:nvSpPr>
          <p:cNvPr id="332" name="DESCRIZIONE DEL CASO"/>
          <p:cNvSpPr txBox="1"/>
          <p:nvPr/>
        </p:nvSpPr>
        <p:spPr>
          <a:xfrm>
            <a:off x="450271" y="1057427"/>
            <a:ext cx="8171464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DESCRIZIONE DEL CASO</a:t>
            </a:r>
            <a:r>
              <a:rPr lang="it-IT" dirty="0"/>
              <a:t> FINE FASE I / INIZIO FASE II</a:t>
            </a:r>
            <a:endParaRPr dirty="0"/>
          </a:p>
        </p:txBody>
      </p:sp>
      <p:pic>
        <p:nvPicPr>
          <p:cNvPr id="333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7174032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PIANO DI TRATTAMENTO"/>
          <p:cNvSpPr txBox="1"/>
          <p:nvPr/>
        </p:nvSpPr>
        <p:spPr>
          <a:xfrm>
            <a:off x="2005915" y="1017186"/>
            <a:ext cx="5319722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PIANO DI TRATTAMENTO</a:t>
            </a:r>
            <a:r>
              <a:rPr lang="it-IT" dirty="0"/>
              <a:t> - II FASE</a:t>
            </a:r>
            <a:r>
              <a:rPr dirty="0"/>
              <a:t> </a:t>
            </a:r>
          </a:p>
        </p:txBody>
      </p:sp>
      <p:pic>
        <p:nvPicPr>
          <p:cNvPr id="340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3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41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42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217656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ttangolo"/>
          <p:cNvSpPr/>
          <p:nvPr/>
        </p:nvSpPr>
        <p:spPr>
          <a:xfrm>
            <a:off x="5309937" y="709159"/>
            <a:ext cx="3677995" cy="38899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 dirty="0"/>
          </a:p>
        </p:txBody>
      </p:sp>
      <p:sp>
        <p:nvSpPr>
          <p:cNvPr id="229" name="CasellaDiTesto 3"/>
          <p:cNvSpPr txBox="1"/>
          <p:nvPr/>
        </p:nvSpPr>
        <p:spPr>
          <a:xfrm>
            <a:off x="5627963" y="2420109"/>
            <a:ext cx="2954181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I</a:t>
            </a:r>
            <a:r>
              <a:rPr dirty="0" err="1"/>
              <a:t>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extraorale</a:t>
            </a:r>
            <a:r>
              <a:rPr dirty="0"/>
              <a:t> </a:t>
            </a:r>
            <a:r>
              <a:rPr lang="it-IT" dirty="0"/>
              <a:t>sorriso</a:t>
            </a:r>
            <a:endParaRPr dirty="0"/>
          </a:p>
        </p:txBody>
      </p:sp>
      <p:sp>
        <p:nvSpPr>
          <p:cNvPr id="230" name="Sesso:…"/>
          <p:cNvSpPr txBox="1"/>
          <p:nvPr/>
        </p:nvSpPr>
        <p:spPr>
          <a:xfrm>
            <a:off x="76199" y="3878684"/>
            <a:ext cx="472440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Età paziente:</a:t>
            </a:r>
          </a:p>
        </p:txBody>
      </p:sp>
      <p:sp>
        <p:nvSpPr>
          <p:cNvPr id="231" name="Sesso:…"/>
          <p:cNvSpPr txBox="1"/>
          <p:nvPr/>
        </p:nvSpPr>
        <p:spPr>
          <a:xfrm>
            <a:off x="76198" y="4429680"/>
            <a:ext cx="472440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Sesso:</a:t>
            </a:r>
          </a:p>
        </p:txBody>
      </p:sp>
      <p:sp>
        <p:nvSpPr>
          <p:cNvPr id="232" name="Titolo 1"/>
          <p:cNvSpPr txBox="1"/>
          <p:nvPr/>
        </p:nvSpPr>
        <p:spPr>
          <a:xfrm>
            <a:off x="593052" y="691503"/>
            <a:ext cx="3690696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685800">
              <a:lnSpc>
                <a:spcPct val="90000"/>
              </a:lnSpc>
              <a:defRPr sz="60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Caso</a:t>
            </a:r>
            <a:r>
              <a:rPr dirty="0"/>
              <a:t> n° </a:t>
            </a:r>
            <a:r>
              <a:rPr sz="2000" dirty="0" err="1">
                <a:solidFill>
                  <a:srgbClr val="FF2600"/>
                </a:solidFill>
              </a:rPr>
              <a:t>inserire</a:t>
            </a:r>
            <a:r>
              <a:rPr sz="2000" dirty="0">
                <a:solidFill>
                  <a:srgbClr val="FF2600"/>
                </a:solidFill>
              </a:rPr>
              <a:t> </a:t>
            </a:r>
            <a:r>
              <a:rPr lang="it-IT" sz="2000" dirty="0">
                <a:solidFill>
                  <a:srgbClr val="FF2600"/>
                </a:solidFill>
              </a:rPr>
              <a:t>tipologia del</a:t>
            </a:r>
            <a:r>
              <a:rPr sz="2000" dirty="0">
                <a:solidFill>
                  <a:srgbClr val="FF2600"/>
                </a:solidFill>
              </a:rPr>
              <a:t> </a:t>
            </a:r>
            <a:r>
              <a:rPr sz="2000" dirty="0" err="1">
                <a:solidFill>
                  <a:srgbClr val="FF2600"/>
                </a:solidFill>
              </a:rPr>
              <a:t>caso</a:t>
            </a:r>
            <a:endParaRPr sz="2000" dirty="0">
              <a:solidFill>
                <a:srgbClr val="FF2600"/>
              </a:solidFill>
            </a:endParaRPr>
          </a:p>
        </p:txBody>
      </p:sp>
      <p:sp>
        <p:nvSpPr>
          <p:cNvPr id="233" name="Titolo 1"/>
          <p:cNvSpPr txBox="1"/>
          <p:nvPr/>
        </p:nvSpPr>
        <p:spPr>
          <a:xfrm>
            <a:off x="97097" y="1989731"/>
            <a:ext cx="5003612" cy="411095"/>
          </a:xfrm>
          <a:prstGeom prst="rect">
            <a:avLst/>
          </a:prstGeom>
          <a:ln>
            <a:solidFill>
              <a:srgbClr val="0098A9"/>
            </a:solidFill>
            <a:miter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53535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Titolo</a:t>
            </a:r>
            <a:r>
              <a:rPr dirty="0"/>
              <a:t> del </a:t>
            </a:r>
            <a:r>
              <a:rPr dirty="0" err="1"/>
              <a:t>caso</a:t>
            </a:r>
            <a:endParaRPr dirty="0"/>
          </a:p>
        </p:txBody>
      </p:sp>
      <p:pic>
        <p:nvPicPr>
          <p:cNvPr id="236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-8699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0A73FD8-16FB-974B-5F0F-9CE45EA252AA}"/>
              </a:ext>
            </a:extLst>
          </p:cNvPr>
          <p:cNvSpPr txBox="1"/>
          <p:nvPr/>
        </p:nvSpPr>
        <p:spPr>
          <a:xfrm>
            <a:off x="97100" y="3157686"/>
            <a:ext cx="5003609" cy="400105"/>
          </a:xfrm>
          <a:prstGeom prst="rect">
            <a:avLst/>
          </a:prstGeom>
          <a:ln>
            <a:solidFill>
              <a:srgbClr val="0098A9"/>
            </a:solidFill>
            <a:miter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53535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Cognome e nome del candidato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 thruBlk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IPOTESI DI TRATTAMENTO ALTERNATIVA"/>
          <p:cNvSpPr txBox="1"/>
          <p:nvPr/>
        </p:nvSpPr>
        <p:spPr>
          <a:xfrm>
            <a:off x="1484885" y="1042738"/>
            <a:ext cx="6396940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/>
              <a:t>IPOTESI DI TRATTAMENTO ALTERNATIV</a:t>
            </a:r>
            <a:r>
              <a:rPr lang="it-IT" dirty="0"/>
              <a:t>O</a:t>
            </a:r>
            <a:endParaRPr dirty="0"/>
          </a:p>
        </p:txBody>
      </p:sp>
      <p:pic>
        <p:nvPicPr>
          <p:cNvPr id="350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pic>
        <p:nvPicPr>
          <p:cNvPr id="351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4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52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53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025403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60" name="Rettangolo"/>
          <p:cNvSpPr/>
          <p:nvPr/>
        </p:nvSpPr>
        <p:spPr>
          <a:xfrm>
            <a:off x="6221981" y="572541"/>
            <a:ext cx="2506064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1" name="CasellaDiTesto 3"/>
          <p:cNvSpPr txBox="1"/>
          <p:nvPr/>
        </p:nvSpPr>
        <p:spPr>
          <a:xfrm>
            <a:off x="10980" y="4384318"/>
            <a:ext cx="5807268" cy="769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finali extraorali - </a:t>
            </a:r>
            <a:r>
              <a:rPr>
                <a:solidFill>
                  <a:srgbClr val="0198A9"/>
                </a:solidFill>
              </a:rPr>
              <a:t>Data__________</a:t>
            </a:r>
            <a:endParaRPr>
              <a:solidFill>
                <a:srgbClr val="FF2600"/>
              </a:solidFill>
            </a:endParaRPr>
          </a:p>
          <a:p>
            <a:pPr marL="193675" indent="-193675" defTabSz="517525">
              <a:spcBef>
                <a:spcPts val="400"/>
              </a:spcBef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____    </a:t>
            </a:r>
          </a:p>
        </p:txBody>
      </p:sp>
      <p:sp>
        <p:nvSpPr>
          <p:cNvPr id="362" name="Rettangolo"/>
          <p:cNvSpPr/>
          <p:nvPr/>
        </p:nvSpPr>
        <p:spPr>
          <a:xfrm>
            <a:off x="305914" y="572541"/>
            <a:ext cx="2506062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3" name="Rettangolo"/>
          <p:cNvSpPr/>
          <p:nvPr/>
        </p:nvSpPr>
        <p:spPr>
          <a:xfrm>
            <a:off x="3263948" y="572541"/>
            <a:ext cx="2506063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4" name="inserire foto"/>
          <p:cNvSpPr txBox="1"/>
          <p:nvPr/>
        </p:nvSpPr>
        <p:spPr>
          <a:xfrm>
            <a:off x="425894" y="2758719"/>
            <a:ext cx="213014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sorriso</a:t>
            </a:r>
          </a:p>
        </p:txBody>
      </p:sp>
      <p:sp>
        <p:nvSpPr>
          <p:cNvPr id="365" name="inserire foto"/>
          <p:cNvSpPr txBox="1"/>
          <p:nvPr/>
        </p:nvSpPr>
        <p:spPr>
          <a:xfrm>
            <a:off x="3437144" y="2758719"/>
            <a:ext cx="2178301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frontale</a:t>
            </a:r>
          </a:p>
        </p:txBody>
      </p:sp>
      <p:sp>
        <p:nvSpPr>
          <p:cNvPr id="366" name="inserire foto"/>
          <p:cNvSpPr txBox="1"/>
          <p:nvPr/>
        </p:nvSpPr>
        <p:spPr>
          <a:xfrm>
            <a:off x="6415389" y="2758719"/>
            <a:ext cx="1848355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profilo destro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CasellaDiTesto 3"/>
          <p:cNvSpPr txBox="1"/>
          <p:nvPr/>
        </p:nvSpPr>
        <p:spPr>
          <a:xfrm>
            <a:off x="104527" y="4635498"/>
            <a:ext cx="7839296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finali intraorali -</a:t>
            </a:r>
            <a:r>
              <a:rPr>
                <a:solidFill>
                  <a:srgbClr val="0198A9"/>
                </a:solidFill>
              </a:rPr>
              <a:t> Data ________</a:t>
            </a:r>
          </a:p>
        </p:txBody>
      </p:sp>
      <p:sp>
        <p:nvSpPr>
          <p:cNvPr id="2" name="Rettangolo">
            <a:extLst>
              <a:ext uri="{FF2B5EF4-FFF2-40B4-BE49-F238E27FC236}">
                <a16:creationId xmlns:a16="http://schemas.microsoft.com/office/drawing/2014/main" id="{BFC6E2EE-FAC5-8E35-7328-30A877100012}"/>
              </a:ext>
            </a:extLst>
          </p:cNvPr>
          <p:cNvSpPr/>
          <p:nvPr/>
        </p:nvSpPr>
        <p:spPr>
          <a:xfrm>
            <a:off x="4684810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" name="Rettangolo">
            <a:extLst>
              <a:ext uri="{FF2B5EF4-FFF2-40B4-BE49-F238E27FC236}">
                <a16:creationId xmlns:a16="http://schemas.microsoft.com/office/drawing/2014/main" id="{FAB3393F-0BA0-5FEB-755E-5F156C05F5AE}"/>
              </a:ext>
            </a:extLst>
          </p:cNvPr>
          <p:cNvSpPr/>
          <p:nvPr/>
        </p:nvSpPr>
        <p:spPr>
          <a:xfrm>
            <a:off x="1281564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4" name="Rettangolo">
            <a:extLst>
              <a:ext uri="{FF2B5EF4-FFF2-40B4-BE49-F238E27FC236}">
                <a16:creationId xmlns:a16="http://schemas.microsoft.com/office/drawing/2014/main" id="{932B583C-04A9-27AD-6F4D-EB5B70EF9E19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2E54CDF7-9A2C-4402-EB88-510B1DE8A817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B0B64D43-89A8-2F73-5591-8EEFCCDF880D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7" name="inserire foto">
            <a:extLst>
              <a:ext uri="{FF2B5EF4-FFF2-40B4-BE49-F238E27FC236}">
                <a16:creationId xmlns:a16="http://schemas.microsoft.com/office/drawing/2014/main" id="{6AA876AB-4207-EE22-E528-431637FB9CC1}"/>
              </a:ext>
            </a:extLst>
          </p:cNvPr>
          <p:cNvSpPr txBox="1"/>
          <p:nvPr/>
        </p:nvSpPr>
        <p:spPr>
          <a:xfrm>
            <a:off x="1922503" y="3339970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dirty="0" err="1"/>
              <a:t>superiore</a:t>
            </a:r>
            <a:endParaRPr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E78DCFD-66DD-89E4-A994-6CEF0DFB6E8E}"/>
              </a:ext>
            </a:extLst>
          </p:cNvPr>
          <p:cNvSpPr txBox="1"/>
          <p:nvPr/>
        </p:nvSpPr>
        <p:spPr>
          <a:xfrm>
            <a:off x="600758" y="1114499"/>
            <a:ext cx="161251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destra</a:t>
            </a:r>
            <a:endParaRPr dirty="0"/>
          </a:p>
        </p:txBody>
      </p:sp>
      <p:sp>
        <p:nvSpPr>
          <p:cNvPr id="9" name="inserire foto">
            <a:extLst>
              <a:ext uri="{FF2B5EF4-FFF2-40B4-BE49-F238E27FC236}">
                <a16:creationId xmlns:a16="http://schemas.microsoft.com/office/drawing/2014/main" id="{6210CBC8-4009-FB8C-C34D-9C50EE1B1605}"/>
              </a:ext>
            </a:extLst>
          </p:cNvPr>
          <p:cNvSpPr txBox="1"/>
          <p:nvPr/>
        </p:nvSpPr>
        <p:spPr>
          <a:xfrm>
            <a:off x="3461506" y="1214272"/>
            <a:ext cx="2148982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r>
              <a:rPr lang="it-IT" dirty="0"/>
              <a:t> frontale</a:t>
            </a:r>
            <a:endParaRPr dirty="0"/>
          </a:p>
        </p:txBody>
      </p:sp>
      <p:sp>
        <p:nvSpPr>
          <p:cNvPr id="10" name="inserire foto">
            <a:extLst>
              <a:ext uri="{FF2B5EF4-FFF2-40B4-BE49-F238E27FC236}">
                <a16:creationId xmlns:a16="http://schemas.microsoft.com/office/drawing/2014/main" id="{F41E94D3-095E-ED3E-EFFB-0A3F97ACA4A7}"/>
              </a:ext>
            </a:extLst>
          </p:cNvPr>
          <p:cNvSpPr txBox="1"/>
          <p:nvPr/>
        </p:nvSpPr>
        <p:spPr>
          <a:xfrm>
            <a:off x="6539013" y="1157193"/>
            <a:ext cx="2008976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sinistra</a:t>
            </a:r>
            <a:endParaRPr dirty="0"/>
          </a:p>
        </p:txBody>
      </p:sp>
      <p:sp>
        <p:nvSpPr>
          <p:cNvPr id="11" name="inserire foto">
            <a:extLst>
              <a:ext uri="{FF2B5EF4-FFF2-40B4-BE49-F238E27FC236}">
                <a16:creationId xmlns:a16="http://schemas.microsoft.com/office/drawing/2014/main" id="{986B3F94-CA4E-82F5-7DC9-A7E461C0DF77}"/>
              </a:ext>
            </a:extLst>
          </p:cNvPr>
          <p:cNvSpPr txBox="1"/>
          <p:nvPr/>
        </p:nvSpPr>
        <p:spPr>
          <a:xfrm>
            <a:off x="5075710" y="3330525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lang="it-IT" dirty="0"/>
              <a:t>inferiore</a:t>
            </a:r>
            <a:endParaRPr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92" name="CasellaDiTesto 3"/>
          <p:cNvSpPr txBox="1"/>
          <p:nvPr/>
        </p:nvSpPr>
        <p:spPr>
          <a:xfrm>
            <a:off x="123578" y="4635498"/>
            <a:ext cx="4949005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Modelli in gesso finali - </a:t>
            </a:r>
            <a:r>
              <a:rPr>
                <a:solidFill>
                  <a:srgbClr val="0198A9"/>
                </a:solidFill>
              </a:rPr>
              <a:t>Data ________</a:t>
            </a:r>
          </a:p>
        </p:txBody>
      </p:sp>
      <p:sp>
        <p:nvSpPr>
          <p:cNvPr id="2" name="inserire modello">
            <a:extLst>
              <a:ext uri="{FF2B5EF4-FFF2-40B4-BE49-F238E27FC236}">
                <a16:creationId xmlns:a16="http://schemas.microsoft.com/office/drawing/2014/main" id="{85A8032D-59C0-99DD-7BA0-A2F592D819AD}"/>
              </a:ext>
            </a:extLst>
          </p:cNvPr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3" name="inserire modello">
            <a:extLst>
              <a:ext uri="{FF2B5EF4-FFF2-40B4-BE49-F238E27FC236}">
                <a16:creationId xmlns:a16="http://schemas.microsoft.com/office/drawing/2014/main" id="{100B9A67-6F0C-2871-F35C-2352EA2F60A2}"/>
              </a:ext>
            </a:extLst>
          </p:cNvPr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4" name="inserire modello">
            <a:extLst>
              <a:ext uri="{FF2B5EF4-FFF2-40B4-BE49-F238E27FC236}">
                <a16:creationId xmlns:a16="http://schemas.microsoft.com/office/drawing/2014/main" id="{AB168EF1-91BE-11DC-EFEB-2A6169263EC8}"/>
              </a:ext>
            </a:extLst>
          </p:cNvPr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44C54D3D-C98B-853D-4EEF-EC75610998C3}"/>
              </a:ext>
            </a:extLst>
          </p:cNvPr>
          <p:cNvSpPr/>
          <p:nvPr/>
        </p:nvSpPr>
        <p:spPr>
          <a:xfrm>
            <a:off x="4824841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E97E1525-0A04-6D2D-98C9-5F65AF2B3DA1}"/>
              </a:ext>
            </a:extLst>
          </p:cNvPr>
          <p:cNvSpPr/>
          <p:nvPr/>
        </p:nvSpPr>
        <p:spPr>
          <a:xfrm>
            <a:off x="1344845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7" name="Rettangolo">
            <a:extLst>
              <a:ext uri="{FF2B5EF4-FFF2-40B4-BE49-F238E27FC236}">
                <a16:creationId xmlns:a16="http://schemas.microsoft.com/office/drawing/2014/main" id="{F2C7A461-D18F-DBAC-0CDF-D9692A633C3C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8" name="Rettangolo">
            <a:extLst>
              <a:ext uri="{FF2B5EF4-FFF2-40B4-BE49-F238E27FC236}">
                <a16:creationId xmlns:a16="http://schemas.microsoft.com/office/drawing/2014/main" id="{54471EF6-3814-2CFF-3EAB-1EF4707AFBDF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9" name="Rettangolo">
            <a:extLst>
              <a:ext uri="{FF2B5EF4-FFF2-40B4-BE49-F238E27FC236}">
                <a16:creationId xmlns:a16="http://schemas.microsoft.com/office/drawing/2014/main" id="{C68BE8EF-A405-7B5B-20F0-1F90B09FF2F2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10" name="inserire modello">
            <a:extLst>
              <a:ext uri="{FF2B5EF4-FFF2-40B4-BE49-F238E27FC236}">
                <a16:creationId xmlns:a16="http://schemas.microsoft.com/office/drawing/2014/main" id="{D48C52A9-908A-3DFF-19B5-F6F8B96F4BD7}"/>
              </a:ext>
            </a:extLst>
          </p:cNvPr>
          <p:cNvSpPr txBox="1"/>
          <p:nvPr/>
        </p:nvSpPr>
        <p:spPr>
          <a:xfrm>
            <a:off x="6685388" y="1152484"/>
            <a:ext cx="1844412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post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11" name="inserire modello">
            <a:extLst>
              <a:ext uri="{FF2B5EF4-FFF2-40B4-BE49-F238E27FC236}">
                <a16:creationId xmlns:a16="http://schemas.microsoft.com/office/drawing/2014/main" id="{69ABF67F-94BE-01FA-0312-89F0C4D30998}"/>
              </a:ext>
            </a:extLst>
          </p:cNvPr>
          <p:cNvSpPr txBox="1"/>
          <p:nvPr/>
        </p:nvSpPr>
        <p:spPr>
          <a:xfrm>
            <a:off x="1926190" y="3253580"/>
            <a:ext cx="1844412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post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12" name="inserire modello">
            <a:extLst>
              <a:ext uri="{FF2B5EF4-FFF2-40B4-BE49-F238E27FC236}">
                <a16:creationId xmlns:a16="http://schemas.microsoft.com/office/drawing/2014/main" id="{4CE6A5FF-E8C4-E7CA-ACD9-22AFE24CC8F8}"/>
              </a:ext>
            </a:extLst>
          </p:cNvPr>
          <p:cNvSpPr txBox="1"/>
          <p:nvPr/>
        </p:nvSpPr>
        <p:spPr>
          <a:xfrm>
            <a:off x="5259639" y="3254359"/>
            <a:ext cx="1844412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post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13" name="inserire modello">
            <a:extLst>
              <a:ext uri="{FF2B5EF4-FFF2-40B4-BE49-F238E27FC236}">
                <a16:creationId xmlns:a16="http://schemas.microsoft.com/office/drawing/2014/main" id="{32E6FF6C-5731-EB42-302A-7A968DB88CC0}"/>
              </a:ext>
            </a:extLst>
          </p:cNvPr>
          <p:cNvSpPr txBox="1"/>
          <p:nvPr/>
        </p:nvSpPr>
        <p:spPr>
          <a:xfrm>
            <a:off x="642794" y="1120768"/>
            <a:ext cx="1844412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p</a:t>
            </a:r>
            <a:r>
              <a:rPr lang="it-IT" dirty="0" err="1"/>
              <a:t>ost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14" name="inserire modello">
            <a:extLst>
              <a:ext uri="{FF2B5EF4-FFF2-40B4-BE49-F238E27FC236}">
                <a16:creationId xmlns:a16="http://schemas.microsoft.com/office/drawing/2014/main" id="{1E816D51-BC23-70DC-3585-4C02924AA9FD}"/>
              </a:ext>
            </a:extLst>
          </p:cNvPr>
          <p:cNvSpPr txBox="1"/>
          <p:nvPr/>
        </p:nvSpPr>
        <p:spPr>
          <a:xfrm>
            <a:off x="3689072" y="1120771"/>
            <a:ext cx="1844412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</a:t>
            </a:r>
            <a:r>
              <a:rPr lang="it-IT" dirty="0"/>
              <a:t>post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Rettangolo"/>
          <p:cNvSpPr/>
          <p:nvPr/>
        </p:nvSpPr>
        <p:spPr>
          <a:xfrm>
            <a:off x="3271774" y="1258328"/>
            <a:ext cx="5652956" cy="2499176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07" name="CasellaDiTesto 3"/>
          <p:cNvSpPr txBox="1"/>
          <p:nvPr/>
        </p:nvSpPr>
        <p:spPr>
          <a:xfrm>
            <a:off x="1958346" y="699371"/>
            <a:ext cx="5155301" cy="450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ORTOPANTOMOGRAFIA  FINALE </a:t>
            </a:r>
          </a:p>
        </p:txBody>
      </p:sp>
      <p:sp>
        <p:nvSpPr>
          <p:cNvPr id="408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grpSp>
        <p:nvGrpSpPr>
          <p:cNvPr id="411" name="Testo"/>
          <p:cNvGrpSpPr/>
          <p:nvPr/>
        </p:nvGrpSpPr>
        <p:grpSpPr>
          <a:xfrm>
            <a:off x="97060" y="4029962"/>
            <a:ext cx="7279094" cy="1011987"/>
            <a:chOff x="0" y="0"/>
            <a:chExt cx="7279092" cy="1011986"/>
          </a:xfrm>
        </p:grpSpPr>
        <p:sp>
          <p:nvSpPr>
            <p:cNvPr id="409" name="Rectangle"/>
            <p:cNvSpPr/>
            <p:nvPr/>
          </p:nvSpPr>
          <p:spPr>
            <a:xfrm>
              <a:off x="-1" y="-1"/>
              <a:ext cx="7279094" cy="10119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410" name="Inserire il testo qui (lunghezza max 200 caratteri spazi inclusi)"/>
            <p:cNvSpPr txBox="1"/>
            <p:nvPr/>
          </p:nvSpPr>
          <p:spPr>
            <a:xfrm>
              <a:off x="-1" y="-1"/>
              <a:ext cx="7279094" cy="289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il testo qui (lunghezza max 200 caratteri spazi inclusi)</a:t>
              </a:r>
            </a:p>
          </p:txBody>
        </p:sp>
      </p:grpSp>
      <p:sp>
        <p:nvSpPr>
          <p:cNvPr id="412" name="inserire RX"/>
          <p:cNvSpPr txBox="1"/>
          <p:nvPr/>
        </p:nvSpPr>
        <p:spPr>
          <a:xfrm>
            <a:off x="5508514" y="2439264"/>
            <a:ext cx="117947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OPT</a:t>
            </a:r>
          </a:p>
        </p:txBody>
      </p:sp>
      <p:pic>
        <p:nvPicPr>
          <p:cNvPr id="413" name="pasted-image.pdf" descr="pasted-image.pdf"/>
          <p:cNvPicPr>
            <a:picLocks noChangeAspect="1"/>
          </p:cNvPicPr>
          <p:nvPr/>
        </p:nvPicPr>
        <p:blipFill>
          <a:blip r:embed="rId2">
            <a:alphaModFix amt="36686"/>
          </a:blip>
          <a:srcRect t="38099" b="16241"/>
          <a:stretch>
            <a:fillRect/>
          </a:stretch>
        </p:blipFill>
        <p:spPr>
          <a:xfrm>
            <a:off x="-56158" y="4001"/>
            <a:ext cx="9256119" cy="724386"/>
          </a:xfrm>
          <a:prstGeom prst="rect">
            <a:avLst/>
          </a:prstGeom>
          <a:ln w="12700">
            <a:miter lim="400000"/>
          </a:ln>
        </p:spPr>
      </p:pic>
      <p:sp>
        <p:nvSpPr>
          <p:cNvPr id="414" name="Rettangolo"/>
          <p:cNvSpPr/>
          <p:nvPr/>
        </p:nvSpPr>
        <p:spPr>
          <a:xfrm>
            <a:off x="147870" y="2068602"/>
            <a:ext cx="2883439" cy="1100838"/>
          </a:xfrm>
          <a:prstGeom prst="rect">
            <a:avLst/>
          </a:prstGeom>
          <a:solidFill>
            <a:srgbClr val="DB6F5A"/>
          </a:solidFill>
          <a:ln w="19050">
            <a:solidFill>
              <a:srgbClr val="FFFFFF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DB6F5A"/>
                </a:solidFill>
              </a:defRPr>
            </a:pPr>
            <a:endParaRPr/>
          </a:p>
        </p:txBody>
      </p:sp>
      <p:sp>
        <p:nvSpPr>
          <p:cNvPr id="415" name="CasellaDiTesto 3"/>
          <p:cNvSpPr txBox="1"/>
          <p:nvPr/>
        </p:nvSpPr>
        <p:spPr>
          <a:xfrm>
            <a:off x="501892" y="1467163"/>
            <a:ext cx="246698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Formula dentaria </a:t>
            </a:r>
          </a:p>
        </p:txBody>
      </p:sp>
      <p:grpSp>
        <p:nvGrpSpPr>
          <p:cNvPr id="420" name="Gruppo"/>
          <p:cNvGrpSpPr/>
          <p:nvPr/>
        </p:nvGrpSpPr>
        <p:grpSpPr>
          <a:xfrm>
            <a:off x="350542" y="2185629"/>
            <a:ext cx="2478095" cy="866782"/>
            <a:chOff x="14285" y="0"/>
            <a:chExt cx="2478093" cy="866781"/>
          </a:xfrm>
        </p:grpSpPr>
        <p:sp>
          <p:nvSpPr>
            <p:cNvPr id="416" name="8 7 6 5 4 3 2 1  1 2 3 4 5 6 7 8"/>
            <p:cNvSpPr txBox="1"/>
            <p:nvPr/>
          </p:nvSpPr>
          <p:spPr>
            <a:xfrm>
              <a:off x="38098" y="457201"/>
              <a:ext cx="2394424" cy="252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  8 7 6 5 4 3 2 1  1 2 3 4 5 6 7 8</a:t>
              </a:r>
            </a:p>
          </p:txBody>
        </p:sp>
        <p:sp>
          <p:nvSpPr>
            <p:cNvPr id="417" name="Linea"/>
            <p:cNvSpPr/>
            <p:nvPr/>
          </p:nvSpPr>
          <p:spPr>
            <a:xfrm flipH="1">
              <a:off x="1081087" y="-1"/>
              <a:ext cx="810" cy="866782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18" name="Linea"/>
            <p:cNvSpPr/>
            <p:nvPr/>
          </p:nvSpPr>
          <p:spPr>
            <a:xfrm flipH="1" flipV="1">
              <a:off x="14285" y="429616"/>
              <a:ext cx="2156406" cy="3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19" name="8 7 6 5 4 3 2 1  1 2 3 4 5 6 7 8"/>
            <p:cNvSpPr txBox="1"/>
            <p:nvPr/>
          </p:nvSpPr>
          <p:spPr>
            <a:xfrm>
              <a:off x="97956" y="137119"/>
              <a:ext cx="2394424" cy="252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8 7 6 5 4 3 2 1  1 2 3 4 5 6 7 8</a:t>
              </a:r>
            </a:p>
          </p:txBody>
        </p:sp>
      </p:grpSp>
      <p:sp>
        <p:nvSpPr>
          <p:cNvPr id="421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422" name="inserire formula corretta"/>
          <p:cNvSpPr txBox="1"/>
          <p:nvPr/>
        </p:nvSpPr>
        <p:spPr>
          <a:xfrm>
            <a:off x="33206" y="1763086"/>
            <a:ext cx="3112767" cy="2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0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formula corretta cancellando i denti mancanti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Rettangolo"/>
          <p:cNvSpPr/>
          <p:nvPr/>
        </p:nvSpPr>
        <p:spPr>
          <a:xfrm>
            <a:off x="301589" y="897268"/>
            <a:ext cx="3157318" cy="3483927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graphicFrame>
        <p:nvGraphicFramePr>
          <p:cNvPr id="428" name="Group 2"/>
          <p:cNvGraphicFramePr/>
          <p:nvPr/>
        </p:nvGraphicFramePr>
        <p:xfrm>
          <a:off x="3960293" y="1180808"/>
          <a:ext cx="3848287" cy="339276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21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SAGITTALI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 Mascellare S.N / A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della Mandibola S.N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sagittale  A.N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VERTICALI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 Mascellare S.N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della Mandibola S.N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Verticale ANS.PNS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DENTO-BASALI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Superiore +1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Inferiore -1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Compensazione Incisivo Inferiore  -1 / A.Pg (mm.)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Overjet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Overbite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Angolo Inter-incisivo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29" name="CasellaDiTesto 1"/>
          <p:cNvSpPr txBox="1"/>
          <p:nvPr/>
        </p:nvSpPr>
        <p:spPr>
          <a:xfrm>
            <a:off x="534987" y="4537073"/>
            <a:ext cx="2089151" cy="350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>
                <a:solidFill>
                  <a:srgbClr val="DB6F5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Data ________</a:t>
            </a:r>
          </a:p>
        </p:txBody>
      </p:sp>
      <p:sp>
        <p:nvSpPr>
          <p:cNvPr id="430" name="Titolo 1"/>
          <p:cNvSpPr txBox="1"/>
          <p:nvPr/>
        </p:nvSpPr>
        <p:spPr>
          <a:xfrm>
            <a:off x="571300" y="278162"/>
            <a:ext cx="8001400" cy="46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685800">
              <a:lnSpc>
                <a:spcPct val="90000"/>
              </a:lnSpc>
              <a:defRPr sz="25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Teleradiografia latero-laterale e cefalometria finale </a:t>
            </a:r>
          </a:p>
        </p:txBody>
      </p:sp>
      <p:sp>
        <p:nvSpPr>
          <p:cNvPr id="431" name="CasellaDiTesto 3"/>
          <p:cNvSpPr txBox="1"/>
          <p:nvPr/>
        </p:nvSpPr>
        <p:spPr>
          <a:xfrm>
            <a:off x="1448013" y="2439264"/>
            <a:ext cx="864470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</a:t>
            </a:r>
          </a:p>
        </p:txBody>
      </p:sp>
      <p:sp>
        <p:nvSpPr>
          <p:cNvPr id="432" name="CasellaDiTesto 3"/>
          <p:cNvSpPr txBox="1"/>
          <p:nvPr/>
        </p:nvSpPr>
        <p:spPr>
          <a:xfrm>
            <a:off x="5118579" y="890918"/>
            <a:ext cx="1531717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dati corretti</a:t>
            </a:r>
          </a:p>
        </p:txBody>
      </p:sp>
      <p:pic>
        <p:nvPicPr>
          <p:cNvPr id="433" name="pasted-image.pdf" descr="pasted-image.pdf"/>
          <p:cNvPicPr>
            <a:picLocks noChangeAspect="1"/>
          </p:cNvPicPr>
          <p:nvPr/>
        </p:nvPicPr>
        <p:blipFill>
          <a:blip r:embed="rId2">
            <a:alphaModFix amt="25568"/>
          </a:blip>
          <a:srcRect t="38099" b="38099"/>
          <a:stretch>
            <a:fillRect/>
          </a:stretch>
        </p:blipFill>
        <p:spPr>
          <a:xfrm>
            <a:off x="-56158" y="-1366"/>
            <a:ext cx="9256119" cy="3776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8" name="Tabella 3"/>
          <p:cNvGraphicFramePr/>
          <p:nvPr/>
        </p:nvGraphicFramePr>
        <p:xfrm>
          <a:off x="134655" y="1038653"/>
          <a:ext cx="7722527" cy="404563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7722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127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Risultati scheletrici</a:t>
                      </a: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727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579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 dirty="0" err="1">
                          <a:solidFill>
                            <a:srgbClr val="DB6F5A"/>
                          </a:solidFill>
                          <a:sym typeface="Calibri"/>
                        </a:rPr>
                        <a:t>Risultati</a:t>
                      </a:r>
                      <a:r>
                        <a:rPr sz="2000" b="1" dirty="0">
                          <a:solidFill>
                            <a:srgbClr val="DB6F5A"/>
                          </a:solidFill>
                          <a:sym typeface="Calibri"/>
                        </a:rPr>
                        <a:t> </a:t>
                      </a:r>
                      <a:r>
                        <a:rPr sz="2000" b="1" dirty="0" err="1">
                          <a:solidFill>
                            <a:srgbClr val="DB6F5A"/>
                          </a:solidFill>
                          <a:sym typeface="Calibri"/>
                        </a:rPr>
                        <a:t>dentali</a:t>
                      </a:r>
                      <a:endParaRPr sz="2000" b="1" dirty="0">
                        <a:solidFill>
                          <a:srgbClr val="DB6F5A"/>
                        </a:solidFill>
                        <a:sym typeface="Calibri"/>
                      </a:endParaRP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748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95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Risultati a carico dei tessuti molli </a:t>
                      </a: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0120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dirty="0"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39" name="Titolo 1"/>
          <p:cNvSpPr txBox="1"/>
          <p:nvPr/>
        </p:nvSpPr>
        <p:spPr>
          <a:xfrm>
            <a:off x="2280575" y="270805"/>
            <a:ext cx="3269325" cy="38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 defTabSz="685800">
              <a:lnSpc>
                <a:spcPct val="90000"/>
              </a:lnSpc>
              <a:defRPr sz="19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SINTESI FINALE </a:t>
            </a:r>
          </a:p>
        </p:txBody>
      </p:sp>
      <p:sp>
        <p:nvSpPr>
          <p:cNvPr id="440" name="inserire commenti max tot parole"/>
          <p:cNvSpPr txBox="1"/>
          <p:nvPr/>
        </p:nvSpPr>
        <p:spPr>
          <a:xfrm>
            <a:off x="2233024" y="713687"/>
            <a:ext cx="4033466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commenti risultati (max 200 caratteri per riquadro)</a:t>
            </a:r>
          </a:p>
        </p:txBody>
      </p:sp>
      <p:pic>
        <p:nvPicPr>
          <p:cNvPr id="441" name="pasted-image.pdf" descr="pasted-image.pdf"/>
          <p:cNvPicPr>
            <a:picLocks noChangeAspect="1"/>
          </p:cNvPicPr>
          <p:nvPr/>
        </p:nvPicPr>
        <p:blipFill>
          <a:blip r:embed="rId2">
            <a:alphaModFix amt="24781"/>
          </a:blip>
          <a:srcRect t="38099" b="38099"/>
          <a:stretch>
            <a:fillRect/>
          </a:stretch>
        </p:blipFill>
        <p:spPr>
          <a:xfrm>
            <a:off x="304346" y="4001"/>
            <a:ext cx="8535110" cy="3482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ttangolo"/>
          <p:cNvSpPr/>
          <p:nvPr/>
        </p:nvSpPr>
        <p:spPr>
          <a:xfrm>
            <a:off x="6221981" y="572541"/>
            <a:ext cx="2506064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0" name="CasellaDiTesto 3"/>
          <p:cNvSpPr txBox="1"/>
          <p:nvPr/>
        </p:nvSpPr>
        <p:spPr>
          <a:xfrm>
            <a:off x="34676" y="4358918"/>
            <a:ext cx="4871387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extraorali -</a:t>
            </a:r>
            <a:r>
              <a:t> </a:t>
            </a:r>
            <a:r>
              <a:rPr>
                <a:solidFill>
                  <a:srgbClr val="0198A9"/>
                </a:solidFill>
              </a:rPr>
              <a:t>Data _________   </a:t>
            </a:r>
            <a:r>
              <a:t> </a:t>
            </a:r>
          </a:p>
        </p:txBody>
      </p:sp>
      <p:sp>
        <p:nvSpPr>
          <p:cNvPr id="241" name="Rettangolo"/>
          <p:cNvSpPr/>
          <p:nvPr/>
        </p:nvSpPr>
        <p:spPr>
          <a:xfrm>
            <a:off x="305914" y="572541"/>
            <a:ext cx="2506062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2" name="Rettangolo"/>
          <p:cNvSpPr/>
          <p:nvPr/>
        </p:nvSpPr>
        <p:spPr>
          <a:xfrm>
            <a:off x="3263948" y="572541"/>
            <a:ext cx="2506063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3" name="CasellaDiTesto 3"/>
          <p:cNvSpPr txBox="1"/>
          <p:nvPr/>
        </p:nvSpPr>
        <p:spPr>
          <a:xfrm>
            <a:off x="365541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sorriso</a:t>
            </a:r>
          </a:p>
        </p:txBody>
      </p:sp>
      <p:sp>
        <p:nvSpPr>
          <p:cNvPr id="244" name="CasellaDiTesto 3"/>
          <p:cNvSpPr txBox="1"/>
          <p:nvPr/>
        </p:nvSpPr>
        <p:spPr>
          <a:xfrm>
            <a:off x="3323575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frontale</a:t>
            </a:r>
          </a:p>
        </p:txBody>
      </p:sp>
      <p:sp>
        <p:nvSpPr>
          <p:cNvPr id="245" name="CasellaDiTesto 3"/>
          <p:cNvSpPr txBox="1"/>
          <p:nvPr/>
        </p:nvSpPr>
        <p:spPr>
          <a:xfrm>
            <a:off x="6281608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profilo destro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112119" y="339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CasellaDiTesto 3"/>
          <p:cNvSpPr txBox="1"/>
          <p:nvPr/>
        </p:nvSpPr>
        <p:spPr>
          <a:xfrm>
            <a:off x="66426" y="4635498"/>
            <a:ext cx="564061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intraorali iniziali - </a:t>
            </a:r>
            <a:r>
              <a:rPr>
                <a:solidFill>
                  <a:srgbClr val="0198A9"/>
                </a:solidFill>
              </a:rPr>
              <a:t>Data ________</a:t>
            </a:r>
          </a:p>
        </p:txBody>
      </p:sp>
      <p:sp>
        <p:nvSpPr>
          <p:cNvPr id="2" name="Rettangolo">
            <a:extLst>
              <a:ext uri="{FF2B5EF4-FFF2-40B4-BE49-F238E27FC236}">
                <a16:creationId xmlns:a16="http://schemas.microsoft.com/office/drawing/2014/main" id="{02CADF8F-2094-A213-DB84-5E217EA4BF8D}"/>
              </a:ext>
            </a:extLst>
          </p:cNvPr>
          <p:cNvSpPr/>
          <p:nvPr/>
        </p:nvSpPr>
        <p:spPr>
          <a:xfrm>
            <a:off x="4684810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" name="Rettangolo">
            <a:extLst>
              <a:ext uri="{FF2B5EF4-FFF2-40B4-BE49-F238E27FC236}">
                <a16:creationId xmlns:a16="http://schemas.microsoft.com/office/drawing/2014/main" id="{502A2717-EABF-9AC9-DE0B-5D666B2C2A57}"/>
              </a:ext>
            </a:extLst>
          </p:cNvPr>
          <p:cNvSpPr/>
          <p:nvPr/>
        </p:nvSpPr>
        <p:spPr>
          <a:xfrm>
            <a:off x="1281564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4" name="Rettangolo">
            <a:extLst>
              <a:ext uri="{FF2B5EF4-FFF2-40B4-BE49-F238E27FC236}">
                <a16:creationId xmlns:a16="http://schemas.microsoft.com/office/drawing/2014/main" id="{41973D89-D74B-B04E-378A-6C4B148E5210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D15F0658-6FCA-B7C2-A2A5-3F22F9A2962B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93A64141-798F-1C4C-4265-612C6F1F7103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7" name="inserire foto">
            <a:extLst>
              <a:ext uri="{FF2B5EF4-FFF2-40B4-BE49-F238E27FC236}">
                <a16:creationId xmlns:a16="http://schemas.microsoft.com/office/drawing/2014/main" id="{BB7D9F96-22BB-C0B8-319E-4464BF3B2375}"/>
              </a:ext>
            </a:extLst>
          </p:cNvPr>
          <p:cNvSpPr txBox="1"/>
          <p:nvPr/>
        </p:nvSpPr>
        <p:spPr>
          <a:xfrm>
            <a:off x="1922503" y="3339970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dirty="0" err="1"/>
              <a:t>superiore</a:t>
            </a:r>
            <a:endParaRPr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0BD8872-ACF8-1E18-CC19-179202B7C8B3}"/>
              </a:ext>
            </a:extLst>
          </p:cNvPr>
          <p:cNvSpPr txBox="1"/>
          <p:nvPr/>
        </p:nvSpPr>
        <p:spPr>
          <a:xfrm>
            <a:off x="600758" y="1114499"/>
            <a:ext cx="161251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destra</a:t>
            </a:r>
            <a:endParaRPr dirty="0"/>
          </a:p>
        </p:txBody>
      </p:sp>
      <p:sp>
        <p:nvSpPr>
          <p:cNvPr id="9" name="inserire foto">
            <a:extLst>
              <a:ext uri="{FF2B5EF4-FFF2-40B4-BE49-F238E27FC236}">
                <a16:creationId xmlns:a16="http://schemas.microsoft.com/office/drawing/2014/main" id="{76149365-3AD4-E91F-47CB-8C154BA7F7EF}"/>
              </a:ext>
            </a:extLst>
          </p:cNvPr>
          <p:cNvSpPr txBox="1"/>
          <p:nvPr/>
        </p:nvSpPr>
        <p:spPr>
          <a:xfrm>
            <a:off x="3461506" y="1214272"/>
            <a:ext cx="2148982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r>
              <a:rPr lang="it-IT" dirty="0"/>
              <a:t> frontale</a:t>
            </a:r>
            <a:endParaRPr dirty="0"/>
          </a:p>
        </p:txBody>
      </p:sp>
      <p:sp>
        <p:nvSpPr>
          <p:cNvPr id="10" name="inserire foto">
            <a:extLst>
              <a:ext uri="{FF2B5EF4-FFF2-40B4-BE49-F238E27FC236}">
                <a16:creationId xmlns:a16="http://schemas.microsoft.com/office/drawing/2014/main" id="{C943D565-6E0C-C9AE-92AD-73398C427608}"/>
              </a:ext>
            </a:extLst>
          </p:cNvPr>
          <p:cNvSpPr txBox="1"/>
          <p:nvPr/>
        </p:nvSpPr>
        <p:spPr>
          <a:xfrm>
            <a:off x="6539013" y="1157193"/>
            <a:ext cx="2008976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sinistra</a:t>
            </a:r>
            <a:endParaRPr dirty="0"/>
          </a:p>
        </p:txBody>
      </p:sp>
      <p:sp>
        <p:nvSpPr>
          <p:cNvPr id="11" name="inserire foto">
            <a:extLst>
              <a:ext uri="{FF2B5EF4-FFF2-40B4-BE49-F238E27FC236}">
                <a16:creationId xmlns:a16="http://schemas.microsoft.com/office/drawing/2014/main" id="{FF9FFB08-9A8E-8377-7161-86C469632522}"/>
              </a:ext>
            </a:extLst>
          </p:cNvPr>
          <p:cNvSpPr txBox="1"/>
          <p:nvPr/>
        </p:nvSpPr>
        <p:spPr>
          <a:xfrm>
            <a:off x="5075710" y="3330525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lang="it-IT" dirty="0"/>
              <a:t>inferiore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CasellaDiTesto 3"/>
          <p:cNvSpPr txBox="1"/>
          <p:nvPr/>
        </p:nvSpPr>
        <p:spPr>
          <a:xfrm>
            <a:off x="104528" y="4635498"/>
            <a:ext cx="676485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Modelli in gesso iniziali </a:t>
            </a:r>
            <a:r>
              <a:t>-</a:t>
            </a:r>
            <a:r>
              <a:rPr>
                <a:solidFill>
                  <a:srgbClr val="0198A9"/>
                </a:solidFill>
              </a:rPr>
              <a:t> Data ________</a:t>
            </a:r>
          </a:p>
        </p:txBody>
      </p:sp>
      <p:sp>
        <p:nvSpPr>
          <p:cNvPr id="268" name="inserire modello"/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69" name="inserire modello"/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0" name="inserire modello"/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1" name="Rettangolo"/>
          <p:cNvSpPr/>
          <p:nvPr/>
        </p:nvSpPr>
        <p:spPr>
          <a:xfrm>
            <a:off x="4824841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2" name="Rettangolo"/>
          <p:cNvSpPr/>
          <p:nvPr/>
        </p:nvSpPr>
        <p:spPr>
          <a:xfrm>
            <a:off x="1344845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3" name="Rettangolo"/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4" name="Rettangolo"/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5" name="Rettangolo"/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6" name="inserire modello"/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7" name="inserire modello"/>
          <p:cNvSpPr txBox="1"/>
          <p:nvPr/>
        </p:nvSpPr>
        <p:spPr>
          <a:xfrm>
            <a:off x="1926190" y="3253580"/>
            <a:ext cx="1797759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8" name="inserire modello"/>
          <p:cNvSpPr txBox="1"/>
          <p:nvPr/>
        </p:nvSpPr>
        <p:spPr>
          <a:xfrm>
            <a:off x="5259639" y="3254359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9" name="inserire modello"/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80" name="inserire modello"/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asellaDiTesto 3"/>
          <p:cNvSpPr txBox="1"/>
          <p:nvPr/>
        </p:nvSpPr>
        <p:spPr>
          <a:xfrm>
            <a:off x="1407261" y="534974"/>
            <a:ext cx="5836227" cy="450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ORTOPANTOMOGRAFIA</a:t>
            </a:r>
          </a:p>
        </p:txBody>
      </p:sp>
      <p:sp>
        <p:nvSpPr>
          <p:cNvPr id="286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grpSp>
        <p:nvGrpSpPr>
          <p:cNvPr id="289" name="Testo"/>
          <p:cNvGrpSpPr/>
          <p:nvPr/>
        </p:nvGrpSpPr>
        <p:grpSpPr>
          <a:xfrm>
            <a:off x="97060" y="4029962"/>
            <a:ext cx="7279094" cy="1011986"/>
            <a:chOff x="0" y="0"/>
            <a:chExt cx="7279092" cy="1011985"/>
          </a:xfrm>
        </p:grpSpPr>
        <p:sp>
          <p:nvSpPr>
            <p:cNvPr id="287" name="Rectangle"/>
            <p:cNvSpPr/>
            <p:nvPr/>
          </p:nvSpPr>
          <p:spPr>
            <a:xfrm>
              <a:off x="-1" y="-1"/>
              <a:ext cx="7279094" cy="1011987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288" name="Inserire il testo qui (lunghezza max 200 caratteri spazi inclusi)"/>
            <p:cNvSpPr txBox="1"/>
            <p:nvPr/>
          </p:nvSpPr>
          <p:spPr>
            <a:xfrm>
              <a:off x="-1" y="-1"/>
              <a:ext cx="7279094" cy="289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il testo qui (lunghezza max 200 caratteri spazi inclusi)</a:t>
              </a:r>
            </a:p>
          </p:txBody>
        </p:sp>
      </p:grpSp>
      <p:pic>
        <p:nvPicPr>
          <p:cNvPr id="29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 b="25147"/>
          <a:stretch>
            <a:fillRect/>
          </a:stretch>
        </p:blipFill>
        <p:spPr>
          <a:xfrm>
            <a:off x="-56158" y="-6251"/>
            <a:ext cx="9256119" cy="58309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Rettangolo"/>
          <p:cNvSpPr/>
          <p:nvPr/>
        </p:nvSpPr>
        <p:spPr>
          <a:xfrm>
            <a:off x="3271774" y="1258328"/>
            <a:ext cx="5652956" cy="2499176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4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295" name="inserire RX"/>
          <p:cNvSpPr txBox="1"/>
          <p:nvPr/>
        </p:nvSpPr>
        <p:spPr>
          <a:xfrm>
            <a:off x="5508514" y="2439264"/>
            <a:ext cx="117947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OPT</a:t>
            </a:r>
          </a:p>
        </p:txBody>
      </p:sp>
      <p:sp>
        <p:nvSpPr>
          <p:cNvPr id="296" name="Rettangolo"/>
          <p:cNvSpPr/>
          <p:nvPr/>
        </p:nvSpPr>
        <p:spPr>
          <a:xfrm>
            <a:off x="147870" y="2068602"/>
            <a:ext cx="2883439" cy="1100838"/>
          </a:xfrm>
          <a:prstGeom prst="rect">
            <a:avLst/>
          </a:prstGeom>
          <a:solidFill>
            <a:srgbClr val="DB6F5A"/>
          </a:solidFill>
          <a:ln w="19050">
            <a:solidFill>
              <a:srgbClr val="FFFFFF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DB6F5A"/>
                </a:solidFill>
              </a:defRPr>
            </a:pPr>
            <a:endParaRPr/>
          </a:p>
        </p:txBody>
      </p:sp>
      <p:sp>
        <p:nvSpPr>
          <p:cNvPr id="297" name="CasellaDiTesto 3"/>
          <p:cNvSpPr txBox="1"/>
          <p:nvPr/>
        </p:nvSpPr>
        <p:spPr>
          <a:xfrm>
            <a:off x="501892" y="1467163"/>
            <a:ext cx="246698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Formula dentaria </a:t>
            </a:r>
          </a:p>
        </p:txBody>
      </p:sp>
      <p:grpSp>
        <p:nvGrpSpPr>
          <p:cNvPr id="302" name="Gruppo"/>
          <p:cNvGrpSpPr/>
          <p:nvPr/>
        </p:nvGrpSpPr>
        <p:grpSpPr>
          <a:xfrm>
            <a:off x="350542" y="2185629"/>
            <a:ext cx="2478095" cy="866782"/>
            <a:chOff x="14285" y="0"/>
            <a:chExt cx="2478093" cy="866781"/>
          </a:xfrm>
        </p:grpSpPr>
        <p:sp>
          <p:nvSpPr>
            <p:cNvPr id="298" name="8 7 6 5 4 3 2 1  1 2 3 4 5 6 7 8"/>
            <p:cNvSpPr txBox="1"/>
            <p:nvPr/>
          </p:nvSpPr>
          <p:spPr>
            <a:xfrm>
              <a:off x="38098" y="457201"/>
              <a:ext cx="2394424" cy="252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  8 7 6 5 4 3 2 1  1 2 3 4 5 6 7 8</a:t>
              </a:r>
            </a:p>
          </p:txBody>
        </p:sp>
        <p:sp>
          <p:nvSpPr>
            <p:cNvPr id="299" name="Linea"/>
            <p:cNvSpPr/>
            <p:nvPr/>
          </p:nvSpPr>
          <p:spPr>
            <a:xfrm flipH="1">
              <a:off x="1081087" y="-1"/>
              <a:ext cx="810" cy="866782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0" name="Linea"/>
            <p:cNvSpPr/>
            <p:nvPr/>
          </p:nvSpPr>
          <p:spPr>
            <a:xfrm flipH="1" flipV="1">
              <a:off x="14285" y="429616"/>
              <a:ext cx="2156406" cy="3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1" name="8 7 6 5 4 3 2 1  1 2 3 4 5 6 7 8"/>
            <p:cNvSpPr txBox="1"/>
            <p:nvPr/>
          </p:nvSpPr>
          <p:spPr>
            <a:xfrm>
              <a:off x="97956" y="137119"/>
              <a:ext cx="2394424" cy="252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8 7 6 5 4 3 2 1  1 2 3 4 5 6 7 8</a:t>
              </a:r>
            </a:p>
          </p:txBody>
        </p:sp>
      </p:grpSp>
      <p:sp>
        <p:nvSpPr>
          <p:cNvPr id="303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304" name="inserire formula corretta"/>
          <p:cNvSpPr txBox="1"/>
          <p:nvPr/>
        </p:nvSpPr>
        <p:spPr>
          <a:xfrm>
            <a:off x="33206" y="1763086"/>
            <a:ext cx="3112767" cy="2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0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formula corretta cancellando i denti mancanti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pasted-image.pdf" descr="pasted-image.pdf"/>
          <p:cNvPicPr>
            <a:picLocks noChangeAspect="1"/>
          </p:cNvPicPr>
          <p:nvPr/>
        </p:nvPicPr>
        <p:blipFill>
          <a:blip r:embed="rId2">
            <a:alphaModFix amt="24291"/>
          </a:blip>
          <a:srcRect t="38099" b="32145"/>
          <a:stretch>
            <a:fillRect/>
          </a:stretch>
        </p:blipFill>
        <p:spPr>
          <a:xfrm>
            <a:off x="-98942" y="4001"/>
            <a:ext cx="9341686" cy="47643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08" name="Group 2"/>
          <p:cNvGraphicFramePr/>
          <p:nvPr/>
        </p:nvGraphicFramePr>
        <p:xfrm>
          <a:off x="3880651" y="1308799"/>
          <a:ext cx="3848287" cy="339276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21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SAGITTALI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 Mascellare S.N / A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800">
                          <a:sym typeface="Calibri"/>
                        </a:defRPr>
                      </a:pPr>
                      <a:r>
                        <a:t>±</a:t>
                      </a:r>
                      <a:r>
                        <a:rPr u="sng"/>
                        <a:t>   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della Mandibola S.N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sagittale  A.N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VERTICALI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 Mascellare S.N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della Mandibola S.N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Verticale ANS.PNS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DENTO-BASALI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Superiore +1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Inferiore -1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Compensazione Incisivo Inferiore  -1 / A.Pg (mm.)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 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Overjet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Overbite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Angolo Inter-incisivo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10" name="CasellaDiTesto 3"/>
          <p:cNvSpPr txBox="1"/>
          <p:nvPr/>
        </p:nvSpPr>
        <p:spPr>
          <a:xfrm>
            <a:off x="1162374" y="2439260"/>
            <a:ext cx="2712167" cy="27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</a:t>
            </a:r>
          </a:p>
        </p:txBody>
      </p:sp>
      <p:sp>
        <p:nvSpPr>
          <p:cNvPr id="311" name="Titolo 1"/>
          <p:cNvSpPr txBox="1"/>
          <p:nvPr/>
        </p:nvSpPr>
        <p:spPr>
          <a:xfrm>
            <a:off x="469700" y="354888"/>
            <a:ext cx="8132592" cy="46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685800">
              <a:lnSpc>
                <a:spcPct val="90000"/>
              </a:lnSpc>
              <a:defRPr sz="25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Teleradiografia latero-laterale e cefalometria iniziale </a:t>
            </a:r>
          </a:p>
        </p:txBody>
      </p:sp>
      <p:sp>
        <p:nvSpPr>
          <p:cNvPr id="312" name="Rettangolo"/>
          <p:cNvSpPr/>
          <p:nvPr/>
        </p:nvSpPr>
        <p:spPr>
          <a:xfrm>
            <a:off x="397803" y="1001132"/>
            <a:ext cx="3157318" cy="348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13" name="CasellaDiTesto 1"/>
          <p:cNvSpPr txBox="1"/>
          <p:nvPr/>
        </p:nvSpPr>
        <p:spPr>
          <a:xfrm>
            <a:off x="439737" y="4537075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solidFill>
                  <a:srgbClr val="0198A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Data ________</a:t>
            </a:r>
            <a:r>
              <a:rPr sz="2400"/>
              <a:t> </a:t>
            </a:r>
          </a:p>
        </p:txBody>
      </p:sp>
      <p:sp>
        <p:nvSpPr>
          <p:cNvPr id="314" name="CasellaDiTesto 3"/>
          <p:cNvSpPr txBox="1"/>
          <p:nvPr/>
        </p:nvSpPr>
        <p:spPr>
          <a:xfrm>
            <a:off x="5315208" y="927796"/>
            <a:ext cx="2712164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dati corretti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20" name="Tabella 3"/>
          <p:cNvGraphicFramePr/>
          <p:nvPr/>
        </p:nvGraphicFramePr>
        <p:xfrm>
          <a:off x="321467" y="1406525"/>
          <a:ext cx="8501063" cy="314325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62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Sagittale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Trasversale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Sagittale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1" name="DIAGNOSI"/>
          <p:cNvSpPr txBox="1"/>
          <p:nvPr/>
        </p:nvSpPr>
        <p:spPr>
          <a:xfrm>
            <a:off x="3731309" y="490258"/>
            <a:ext cx="1681375" cy="450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DIAGNOSI</a:t>
            </a:r>
            <a:r>
              <a:rPr sz="2000"/>
              <a:t> </a:t>
            </a:r>
          </a:p>
        </p:txBody>
      </p:sp>
      <p:sp>
        <p:nvSpPr>
          <p:cNvPr id="322" name="inserire commenti max tot parole"/>
          <p:cNvSpPr txBox="1"/>
          <p:nvPr/>
        </p:nvSpPr>
        <p:spPr>
          <a:xfrm>
            <a:off x="2737488" y="1038180"/>
            <a:ext cx="4281879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commenti diagnostici (max 200 caratteri per riquadro)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1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29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30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  <p:sp>
        <p:nvSpPr>
          <p:cNvPr id="332" name="DESCRIZIONE DEL CASO"/>
          <p:cNvSpPr txBox="1"/>
          <p:nvPr/>
        </p:nvSpPr>
        <p:spPr>
          <a:xfrm>
            <a:off x="2609865" y="1057427"/>
            <a:ext cx="3852263" cy="450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DESCRIZIONE DEL CASO</a:t>
            </a:r>
          </a:p>
        </p:txBody>
      </p:sp>
      <p:pic>
        <p:nvPicPr>
          <p:cNvPr id="333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Tema di Office">
  <a:themeElements>
    <a:clrScheme name="1_Tema di Offic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Tema di Office">
  <a:themeElements>
    <a:clrScheme name="1_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ABA524F84039E459B842E6AA7B4D19E" ma:contentTypeVersion="19" ma:contentTypeDescription="Creare un nuovo documento." ma:contentTypeScope="" ma:versionID="9f3b90f6ecdd98f9d479b437ac2aa70a">
  <xsd:schema xmlns:xsd="http://www.w3.org/2001/XMLSchema" xmlns:xs="http://www.w3.org/2001/XMLSchema" xmlns:p="http://schemas.microsoft.com/office/2006/metadata/properties" xmlns:ns2="c83074da-7109-43c1-a329-8352dbf97b3b" xmlns:ns3="87767b00-4f76-4008-9a3f-931cb73f779a" targetNamespace="http://schemas.microsoft.com/office/2006/metadata/properties" ma:root="true" ma:fieldsID="ed963cc71828c7f9d466187744208dfb" ns2:_="" ns3:_="">
    <xsd:import namespace="c83074da-7109-43c1-a329-8352dbf97b3b"/>
    <xsd:import namespace="87767b00-4f76-4008-9a3f-931cb73f7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074da-7109-43c1-a329-8352dbf97b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ab5a24c9-9de9-4321-bf2c-9ee40a98d1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767b00-4f76-4008-9a3f-931cb73f7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270d77-1b9c-4177-8b79-142c7242bbbb}" ma:internalName="TaxCatchAll" ma:showField="CatchAllData" ma:web="87767b00-4f76-4008-9a3f-931cb73f7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767b00-4f76-4008-9a3f-931cb73f779a" xsi:nil="true"/>
    <lcf76f155ced4ddcb4097134ff3c332f xmlns="c83074da-7109-43c1-a329-8352dbf97b3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CA1DB3-BF59-4096-B1B9-318F75CC19FC}"/>
</file>

<file path=customXml/itemProps2.xml><?xml version="1.0" encoding="utf-8"?>
<ds:datastoreItem xmlns:ds="http://schemas.openxmlformats.org/officeDocument/2006/customXml" ds:itemID="{A9E0F0F2-7360-4C47-AFCB-41AAD5858C5B}">
  <ds:schemaRefs>
    <ds:schemaRef ds:uri="http://schemas.microsoft.com/office/2006/metadata/properties"/>
    <ds:schemaRef ds:uri="http://schemas.microsoft.com/office/infopath/2007/PartnerControls"/>
    <ds:schemaRef ds:uri="87767b00-4f76-4008-9a3f-931cb73f779a"/>
    <ds:schemaRef ds:uri="c83074da-7109-43c1-a329-8352dbf97b3b"/>
  </ds:schemaRefs>
</ds:datastoreItem>
</file>

<file path=customXml/itemProps3.xml><?xml version="1.0" encoding="utf-8"?>
<ds:datastoreItem xmlns:ds="http://schemas.openxmlformats.org/officeDocument/2006/customXml" ds:itemID="{5A51BF6F-35C8-48A7-8FE9-D605A36F05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1257</Words>
  <Application>Microsoft Office PowerPoint</Application>
  <PresentationFormat>Presentazione su schermo (16:9)</PresentationFormat>
  <Paragraphs>289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Helvetica Neue</vt:lpstr>
      <vt:lpstr>1_Tema di Office</vt:lpstr>
      <vt:lpstr>Sessione d’esame  Model display 2026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Casi Clinici</dc:title>
  <dc:creator>Monica Direse</dc:creator>
  <cp:lastModifiedBy>scientific</cp:lastModifiedBy>
  <cp:revision>12</cp:revision>
  <dcterms:modified xsi:type="dcterms:W3CDTF">2026-05-05T13:16:48Z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0x0101001ABA524F84039E459B842E6AA7B4D19E</vt:lpwstr>
  </property>
  <property fmtid="{D5CDD505-2E9C-101B-9397-08002B2CF9AE}" pid="3" name="Order">
    <vt:r8>1146600</vt:r8>
  </property>
</Properties>
</file>